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2" saveSubsetFonts="1" autoCompressPictures="0">
  <p:sldMasterIdLst>
    <p:sldMasterId id="2147483708" r:id="rId1"/>
  </p:sldMasterIdLst>
  <p:notesMasterIdLst>
    <p:notesMasterId r:id="rId63"/>
  </p:notesMasterIdLst>
  <p:sldIdLst>
    <p:sldId id="257" r:id="rId2"/>
    <p:sldId id="258" r:id="rId3"/>
    <p:sldId id="396" r:id="rId4"/>
    <p:sldId id="513" r:id="rId5"/>
    <p:sldId id="398" r:id="rId6"/>
    <p:sldId id="524" r:id="rId7"/>
    <p:sldId id="401" r:id="rId8"/>
    <p:sldId id="399" r:id="rId9"/>
    <p:sldId id="400" r:id="rId10"/>
    <p:sldId id="343" r:id="rId11"/>
    <p:sldId id="402" r:id="rId12"/>
    <p:sldId id="344" r:id="rId13"/>
    <p:sldId id="403" r:id="rId14"/>
    <p:sldId id="345" r:id="rId15"/>
    <p:sldId id="405" r:id="rId16"/>
    <p:sldId id="346" r:id="rId17"/>
    <p:sldId id="406" r:id="rId18"/>
    <p:sldId id="407" r:id="rId19"/>
    <p:sldId id="408" r:id="rId20"/>
    <p:sldId id="347" r:id="rId21"/>
    <p:sldId id="409" r:id="rId22"/>
    <p:sldId id="348" r:id="rId23"/>
    <p:sldId id="349" r:id="rId24"/>
    <p:sldId id="410" r:id="rId25"/>
    <p:sldId id="514" r:id="rId26"/>
    <p:sldId id="351" r:id="rId27"/>
    <p:sldId id="350" r:id="rId28"/>
    <p:sldId id="411" r:id="rId29"/>
    <p:sldId id="404" r:id="rId30"/>
    <p:sldId id="479" r:id="rId31"/>
    <p:sldId id="515" r:id="rId32"/>
    <p:sldId id="466" r:id="rId33"/>
    <p:sldId id="412" r:id="rId34"/>
    <p:sldId id="467" r:id="rId35"/>
    <p:sldId id="516" r:id="rId36"/>
    <p:sldId id="517" r:id="rId37"/>
    <p:sldId id="518" r:id="rId38"/>
    <p:sldId id="519" r:id="rId39"/>
    <p:sldId id="427" r:id="rId40"/>
    <p:sldId id="428" r:id="rId41"/>
    <p:sldId id="474" r:id="rId42"/>
    <p:sldId id="432" r:id="rId43"/>
    <p:sldId id="433" r:id="rId44"/>
    <p:sldId id="520" r:id="rId45"/>
    <p:sldId id="434" r:id="rId46"/>
    <p:sldId id="487" r:id="rId47"/>
    <p:sldId id="478" r:id="rId48"/>
    <p:sldId id="494" r:id="rId49"/>
    <p:sldId id="477" r:id="rId50"/>
    <p:sldId id="436" r:id="rId51"/>
    <p:sldId id="437" r:id="rId52"/>
    <p:sldId id="439" r:id="rId53"/>
    <p:sldId id="488" r:id="rId54"/>
    <p:sldId id="440" r:id="rId55"/>
    <p:sldId id="441" r:id="rId56"/>
    <p:sldId id="442" r:id="rId57"/>
    <p:sldId id="445" r:id="rId58"/>
    <p:sldId id="446" r:id="rId59"/>
    <p:sldId id="447" r:id="rId60"/>
    <p:sldId id="448" r:id="rId61"/>
    <p:sldId id="522" r:id="rId6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ussa,Awad" initials="M" lastIdx="1" clrIdx="0"/>
  <p:cmAuthor id="2" name="Awad Mussa" initials="AM" lastIdx="1" clrIdx="1"/>
  <p:cmAuthor id="3" name="Awad Mussa" initials="AM [2]" lastIdx="1" clrIdx="2"/>
  <p:cmAuthor id="4" name="Awad Mussa" initials="AM [3]" lastIdx="1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B79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154"/>
    <p:restoredTop sz="86684"/>
  </p:normalViewPr>
  <p:slideViewPr>
    <p:cSldViewPr snapToGrid="0" snapToObjects="1">
      <p:cViewPr varScale="1">
        <p:scale>
          <a:sx n="108" d="100"/>
          <a:sy n="108" d="100"/>
        </p:scale>
        <p:origin x="1592" y="19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  <p:sld r:id="rId4" collapse="1"/>
    </p:sldLst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77" d="100"/>
          <a:sy n="77" d="100"/>
        </p:scale>
        <p:origin x="2264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_rels/viewProps.xml.rels><?xml version="1.0" encoding="UTF-8" standalone="yes"?>
<Relationships xmlns="http://schemas.openxmlformats.org/package/2006/relationships"><Relationship Id="rId3" Type="http://schemas.openxmlformats.org/officeDocument/2006/relationships/slide" Target="slides/slide5.xml"/><Relationship Id="rId2" Type="http://schemas.openxmlformats.org/officeDocument/2006/relationships/slide" Target="slides/slide4.xml"/><Relationship Id="rId1" Type="http://schemas.openxmlformats.org/officeDocument/2006/relationships/slide" Target="slides/slide3.xml"/><Relationship Id="rId4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4552B0-EE81-2E4A-8E17-0C28CC23E95E}" type="datetimeFigureOut">
              <a:rPr lang="en-US" smtClean="0"/>
              <a:t>2/8/22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73F87D-E088-4C49-9C96-AD1022634A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8202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3F87D-E088-4C49-9C96-AD1022634A0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6329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Thu,sep</a:t>
            </a:r>
            <a:r>
              <a:rPr lang="en-US" dirty="0"/>
              <a:t> 14, 4pm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3F87D-E088-4C49-9C96-AD1022634A0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4904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3F87D-E088-4C49-9C96-AD1022634A04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4555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 03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3F87D-E088-4C49-9C96-AD1022634A04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3387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Mon,</a:t>
            </a:r>
            <a:r>
              <a:rPr lang="en-US" baseline="0" dirty="0"/>
              <a:t> Sep18, 4pm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3F87D-E088-4C49-9C96-AD1022634A04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7473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3F87D-E088-4C49-9C96-AD1022634A04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608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Tues,9:30, Sep19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3F87D-E088-4C49-9C96-AD1022634A04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0360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symbol table contains the names of all program identifiers, segments, and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related information.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3F87D-E088-4C49-9C96-AD1022634A04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8148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symbol table contains the names of all program identifiers, segments, and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related information.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3F87D-E088-4C49-9C96-AD1022634A04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73854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lnSpc>
                <a:spcPct val="120000"/>
              </a:lnSpc>
              <a:buFont typeface="Arial" charset="0"/>
              <a:buChar char="•"/>
            </a:pPr>
            <a:r>
              <a:rPr lang="en-US" sz="1200" b="0" dirty="0">
                <a:solidFill>
                  <a:schemeClr val="accent3"/>
                </a:solidFill>
                <a:latin typeface="Helvetica" charset="0"/>
              </a:rPr>
              <a:t>The offset </a:t>
            </a:r>
            <a:r>
              <a:rPr lang="en-US" sz="1200" b="0" dirty="0">
                <a:solidFill>
                  <a:srgbClr val="C00000"/>
                </a:solidFill>
                <a:latin typeface="Helvetica" charset="0"/>
              </a:rPr>
              <a:t>is a distance of 5 bytes </a:t>
            </a:r>
            <a:r>
              <a:rPr lang="en-US" sz="1200" b="0" dirty="0">
                <a:solidFill>
                  <a:srgbClr val="2F2A2B"/>
                </a:solidFill>
                <a:latin typeface="Helvetica" charset="0"/>
              </a:rPr>
              <a:t>from the beginning of the program. </a:t>
            </a:r>
          </a:p>
          <a:p>
            <a:pPr marL="285750" indent="-285750">
              <a:lnSpc>
                <a:spcPct val="120000"/>
              </a:lnSpc>
              <a:buFont typeface="Arial" charset="0"/>
              <a:buChar char="•"/>
            </a:pPr>
            <a:r>
              <a:rPr lang="en-US" sz="1200" b="0" dirty="0">
                <a:solidFill>
                  <a:srgbClr val="2F2A2B"/>
                </a:solidFill>
                <a:latin typeface="Helvetica" charset="0"/>
              </a:rPr>
              <a:t>Can you guess </a:t>
            </a:r>
            <a:r>
              <a:rPr lang="en-US" sz="1200" b="0" dirty="0">
                <a:solidFill>
                  <a:schemeClr val="accent3"/>
                </a:solidFill>
                <a:latin typeface="Helvetica" charset="0"/>
              </a:rPr>
              <a:t>how that offset was calculated</a:t>
            </a:r>
            <a:r>
              <a:rPr lang="en-US" sz="1200" b="0" dirty="0">
                <a:solidFill>
                  <a:srgbClr val="2F2A2B"/>
                </a:solidFill>
                <a:latin typeface="Helvetica" charset="0"/>
              </a:rPr>
              <a:t>?</a:t>
            </a:r>
          </a:p>
          <a:p>
            <a:pPr marL="0" indent="0">
              <a:lnSpc>
                <a:spcPct val="120000"/>
              </a:lnSpc>
              <a:buFont typeface="Arial" charset="0"/>
              <a:buNone/>
            </a:pPr>
            <a:r>
              <a:rPr lang="en-US" sz="1200" b="1" dirty="0">
                <a:solidFill>
                  <a:srgbClr val="2F2A2B"/>
                </a:solidFill>
                <a:effectLst/>
                <a:latin typeface="Helvetica" charset="0"/>
              </a:rPr>
              <a:t>       because B8</a:t>
            </a:r>
            <a:r>
              <a:rPr lang="en-US" sz="1200" b="1" baseline="0" dirty="0">
                <a:solidFill>
                  <a:srgbClr val="2F2A2B"/>
                </a:solidFill>
                <a:effectLst/>
                <a:latin typeface="Helvetica" charset="0"/>
              </a:rPr>
              <a:t> 00 00 00 05 take 5 bytes</a:t>
            </a:r>
            <a:endParaRPr lang="en-US" sz="1200" b="1" dirty="0">
              <a:solidFill>
                <a:srgbClr val="2F2A2B"/>
              </a:solidFill>
              <a:effectLst/>
              <a:latin typeface="Helvetica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3F87D-E088-4C49-9C96-AD1022634A04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95652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3F87D-E088-4C49-9C96-AD1022634A04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74747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3F87D-E088-4C49-9C96-AD1022634A0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2780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TU, 4, Sep19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3F87D-E088-4C49-9C96-AD1022634A04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46890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TH, Sep21, 9:30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3F87D-E088-4C49-9C96-AD1022634A04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51287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 03 Feb 09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3F87D-E088-4C49-9C96-AD1022634A04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085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Wed, Sep20, 3pm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3F87D-E088-4C49-9C96-AD1022634A04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1846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sec06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3F87D-E088-4C49-9C96-AD1022634A0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9675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sec06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3F87D-E088-4C49-9C96-AD1022634A0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1792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3F87D-E088-4C49-9C96-AD1022634A0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8854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9:30am, TH, Sep14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3F87D-E088-4C49-9C96-AD1022634A0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897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3F87D-E088-4C49-9C96-AD1022634A0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3667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3F87D-E088-4C49-9C96-AD1022634A0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8360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3F87D-E088-4C49-9C96-AD1022634A0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6295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AB3C06-915F-5F49-A9D2-7FB0D241227F}" type="datetime1">
              <a:rPr lang="en-US" smtClean="0"/>
              <a:t>2/8/22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62432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46C514-B12C-8D4B-A5B6-548F9162BE12}" type="datetime1">
              <a:rPr lang="en-US" smtClean="0"/>
              <a:t>2/8/22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9074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87192-4B4B-7345-8AD9-91B12344307D}" type="datetime1">
              <a:rPr lang="en-US" smtClean="0"/>
              <a:t>2/8/22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724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28B28-65BB-4643-8AA9-1B108A799E36}" type="datetime1">
              <a:rPr lang="en-US" smtClean="0"/>
              <a:t>2/8/22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0399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7F52A-A524-1A4C-8D53-7CAA1836A0E1}" type="datetime1">
              <a:rPr lang="en-US" smtClean="0"/>
              <a:t>2/8/22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23081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7FFC79-092E-DF4C-9EDF-364600663297}" type="datetime1">
              <a:rPr lang="en-US" smtClean="0"/>
              <a:t>2/8/22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1817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916FA-D3AB-A944-9FCE-F631222D2CE8}" type="datetime1">
              <a:rPr lang="en-US" smtClean="0"/>
              <a:t>2/8/22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7237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3FE93-5E32-AC4D-8245-C766CB91395B}" type="datetime1">
              <a:rPr lang="en-US" smtClean="0"/>
              <a:t>2/8/22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5236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170072-D6CD-C947-ACBD-14736ADF01AD}" type="datetime1">
              <a:rPr lang="en-US" smtClean="0"/>
              <a:t>2/8/22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3176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A3D9E27-3866-F540-B266-CA9A6D98E8A9}" type="datetime1">
              <a:rPr lang="en-US" smtClean="0"/>
              <a:t>2/8/22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55F7E7C-0370-0947-BF7A-78A4B49FB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453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F4A9B-647D-D349-BD6A-18337D1F8CFD}" type="datetime1">
              <a:rPr lang="en-US" smtClean="0"/>
              <a:t>2/8/22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0981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D658FCD8-3364-0545-A35A-194F82FDA1D5}" type="datetime1">
              <a:rPr lang="en-US" smtClean="0"/>
              <a:t>2/8/22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755F7E7C-0370-0947-BF7A-78A4B49FB1FE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99023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microsoft.com/office/2007/relationships/hdphoto" Target="../media/hdphoto4.wdp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tiff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7.wmf"/><Relationship Id="rId4" Type="http://schemas.openxmlformats.org/officeDocument/2006/relationships/oleObject" Target="../embeddings/oleObject1.bin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tif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tif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3.jpeg"/><Relationship Id="rId4" Type="http://schemas.openxmlformats.org/officeDocument/2006/relationships/image" Target="../media/image2.tiff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tiff"/><Relationship Id="rId4" Type="http://schemas.microsoft.com/office/2007/relationships/hdphoto" Target="../media/hdphoto3.wdp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02365" y="2895600"/>
            <a:ext cx="10986051" cy="11430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dirty="0"/>
              <a:t>CSC 3210</a:t>
            </a:r>
            <a:br>
              <a:rPr lang="en-US" altLang="en-US" dirty="0"/>
            </a:br>
            <a:r>
              <a:rPr lang="en-US" altLang="en-US" dirty="0">
                <a:solidFill>
                  <a:schemeClr val="tx1"/>
                </a:solidFill>
              </a:rPr>
              <a:t>Computer Organization and Programming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346144" y="4471682"/>
            <a:ext cx="8462533" cy="1723869"/>
          </a:xfrm>
        </p:spPr>
        <p:txBody>
          <a:bodyPr>
            <a:normAutofit/>
          </a:bodyPr>
          <a:lstStyle/>
          <a:p>
            <a:r>
              <a:rPr lang="en-US" altLang="en-US" sz="3400" b="1" dirty="0"/>
              <a:t>Chapter3:</a:t>
            </a:r>
            <a:r>
              <a:rPr lang="en-US" altLang="en-US" sz="3600" b="1" dirty="0"/>
              <a:t> </a:t>
            </a:r>
            <a:r>
              <a:rPr lang="en-US" altLang="en-US" sz="3600" b="1" dirty="0">
                <a:solidFill>
                  <a:schemeClr val="accent3"/>
                </a:solidFill>
              </a:rPr>
              <a:t>Assembly Language Fundamentals</a:t>
            </a:r>
            <a:endParaRPr lang="en-US" altLang="en-US" sz="3400" b="1" cap="none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95365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DAEBE6CA-47A7-E04F-8E65-ED65B448199D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11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7782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3000" dirty="0"/>
              <a:t>Basic Elements of Assembly Language: </a:t>
            </a:r>
            <a:r>
              <a:rPr lang="en-US" altLang="en-US" sz="4000" b="1" dirty="0">
                <a:solidFill>
                  <a:schemeClr val="accent3"/>
                </a:solidFill>
              </a:rPr>
              <a:t>Integer Expressions</a:t>
            </a:r>
          </a:p>
        </p:txBody>
      </p:sp>
      <p:sp>
        <p:nvSpPr>
          <p:cNvPr id="717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02210" y="1845734"/>
            <a:ext cx="10058400" cy="4023360"/>
          </a:xfrm>
        </p:spPr>
        <p:txBody>
          <a:bodyPr/>
          <a:lstStyle/>
          <a:p>
            <a:pPr eaLnBrk="1" hangingPunct="1">
              <a:buFont typeface="Arial" charset="0"/>
              <a:buChar char="•"/>
            </a:pPr>
            <a:r>
              <a:rPr lang="en-US" altLang="en-US" dirty="0"/>
              <a:t> Operators and </a:t>
            </a:r>
            <a:r>
              <a:rPr lang="en-US" altLang="en-US" b="1" dirty="0"/>
              <a:t>precedence</a:t>
            </a:r>
            <a:r>
              <a:rPr lang="en-US" altLang="en-US" dirty="0"/>
              <a:t> levels:</a:t>
            </a:r>
          </a:p>
          <a:p>
            <a:pPr eaLnBrk="1" hangingPunct="1"/>
            <a:endParaRPr lang="en-US" altLang="en-US" dirty="0"/>
          </a:p>
          <a:p>
            <a:pPr eaLnBrk="1" hangingPunct="1"/>
            <a:endParaRPr lang="en-US" altLang="en-US" dirty="0"/>
          </a:p>
          <a:p>
            <a:pPr eaLnBrk="1" hangingPunct="1"/>
            <a:endParaRPr lang="en-US" altLang="en-US" dirty="0"/>
          </a:p>
          <a:p>
            <a:pPr eaLnBrk="1" hangingPunct="1"/>
            <a:endParaRPr lang="en-US" altLang="en-US" dirty="0"/>
          </a:p>
          <a:p>
            <a:pPr eaLnBrk="1" hangingPunct="1"/>
            <a:endParaRPr lang="en-US" altLang="en-US" dirty="0"/>
          </a:p>
        </p:txBody>
      </p:sp>
      <p:pic>
        <p:nvPicPr>
          <p:cNvPr id="717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000" y="2291618"/>
            <a:ext cx="4748018" cy="19645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3798" y="4551540"/>
            <a:ext cx="5518423" cy="16129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718540" y="2992157"/>
            <a:ext cx="414454" cy="2293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3686185" y="2992157"/>
            <a:ext cx="414454" cy="2293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688685" y="3954023"/>
            <a:ext cx="414454" cy="2293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1129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DAEBE6CA-47A7-E04F-8E65-ED65B448199D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12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7782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3000" dirty="0"/>
              <a:t>Basic Elements of Assembly Language: </a:t>
            </a:r>
            <a:r>
              <a:rPr lang="en-US" altLang="en-US" sz="4000" b="1" dirty="0">
                <a:solidFill>
                  <a:schemeClr val="accent3"/>
                </a:solidFill>
              </a:rPr>
              <a:t>Integer Expressions</a:t>
            </a:r>
          </a:p>
        </p:txBody>
      </p:sp>
      <p:sp>
        <p:nvSpPr>
          <p:cNvPr id="717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02210" y="1845734"/>
            <a:ext cx="10058400" cy="4023360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altLang="en-US" dirty="0"/>
              <a:t> </a:t>
            </a:r>
            <a:r>
              <a:rPr lang="en-US" altLang="en-US" b="1" dirty="0"/>
              <a:t>Examples</a:t>
            </a:r>
            <a:r>
              <a:rPr lang="en-US" altLang="en-US" dirty="0"/>
              <a:t>:</a:t>
            </a:r>
          </a:p>
          <a:p>
            <a:pPr eaLnBrk="1" hangingPunct="1">
              <a:buFont typeface="Arial" charset="0"/>
              <a:buChar char="•"/>
            </a:pPr>
            <a:endParaRPr lang="en-US" altLang="en-US" dirty="0"/>
          </a:p>
          <a:p>
            <a:pPr eaLnBrk="1" hangingPunct="1"/>
            <a:endParaRPr lang="en-US" altLang="en-US" dirty="0"/>
          </a:p>
          <a:p>
            <a:pPr eaLnBrk="1" hangingPunct="1"/>
            <a:endParaRPr lang="en-US" altLang="en-US" dirty="0"/>
          </a:p>
          <a:p>
            <a:pPr eaLnBrk="1" hangingPunct="1"/>
            <a:endParaRPr lang="en-US" altLang="en-US" dirty="0"/>
          </a:p>
          <a:p>
            <a:pPr eaLnBrk="1" hangingPunct="1"/>
            <a:endParaRPr lang="en-US" altLang="en-US" dirty="0"/>
          </a:p>
        </p:txBody>
      </p:sp>
      <p:pic>
        <p:nvPicPr>
          <p:cNvPr id="717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4842" y="2273609"/>
            <a:ext cx="4999689" cy="23285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526166" y="2773180"/>
            <a:ext cx="1762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Integer division?</a:t>
            </a:r>
          </a:p>
        </p:txBody>
      </p:sp>
      <p:sp>
        <p:nvSpPr>
          <p:cNvPr id="4" name="Rectangle 3"/>
          <p:cNvSpPr/>
          <p:nvPr/>
        </p:nvSpPr>
        <p:spPr>
          <a:xfrm>
            <a:off x="1512862" y="5070752"/>
            <a:ext cx="9437095" cy="64633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3"/>
                </a:solidFill>
                <a:latin typeface="Helvetica" charset="0"/>
              </a:rPr>
              <a:t>Suggestion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: Use </a:t>
            </a:r>
            <a:r>
              <a:rPr lang="en-US" u="sng" dirty="0">
                <a:solidFill>
                  <a:srgbClr val="C00000"/>
                </a:solidFill>
                <a:latin typeface="Helvetica" charset="0"/>
              </a:rPr>
              <a:t>parentheses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 in expressions </a:t>
            </a:r>
            <a:r>
              <a:rPr lang="en-US" b="1" u="sng" dirty="0">
                <a:solidFill>
                  <a:srgbClr val="2F2A2B"/>
                </a:solidFill>
                <a:latin typeface="Helvetica" charset="0"/>
              </a:rPr>
              <a:t>to clarify the order 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of </a:t>
            </a:r>
            <a:r>
              <a:rPr lang="en-US" b="1" u="sng" dirty="0">
                <a:solidFill>
                  <a:srgbClr val="2F2A2B"/>
                </a:solidFill>
                <a:latin typeface="Helvetica" charset="0"/>
              </a:rPr>
              <a:t>operations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 so you </a:t>
            </a:r>
            <a:r>
              <a:rPr lang="en-US" u="sng" dirty="0">
                <a:solidFill>
                  <a:srgbClr val="2F2A2B"/>
                </a:solidFill>
                <a:latin typeface="Helvetica" charset="0"/>
              </a:rPr>
              <a:t>don’t have to remember precedence rules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.</a:t>
            </a:r>
            <a:endParaRPr lang="en-US" dirty="0">
              <a:solidFill>
                <a:srgbClr val="2F2A2B"/>
              </a:solidFill>
              <a:effectLst/>
              <a:latin typeface="Helvetica" charset="0"/>
            </a:endParaRPr>
          </a:p>
        </p:txBody>
      </p:sp>
      <p:cxnSp>
        <p:nvCxnSpPr>
          <p:cNvPr id="6" name="Elbow Connector 5"/>
          <p:cNvCxnSpPr/>
          <p:nvPr/>
        </p:nvCxnSpPr>
        <p:spPr>
          <a:xfrm flipV="1">
            <a:off x="1512862" y="3437906"/>
            <a:ext cx="1732040" cy="163284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08363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1D029F67-C18E-8A4E-8105-32FC61595F14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13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7885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2000" dirty="0"/>
              <a:t>Basic Elements of Assembly Language: </a:t>
            </a:r>
            <a:r>
              <a:rPr lang="en-US" altLang="en-US" sz="4000" b="1" dirty="0">
                <a:solidFill>
                  <a:schemeClr val="accent3"/>
                </a:solidFill>
              </a:rPr>
              <a:t>Character and String Constants</a:t>
            </a:r>
          </a:p>
        </p:txBody>
      </p:sp>
      <p:sp>
        <p:nvSpPr>
          <p:cNvPr id="819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95400" y="1891271"/>
            <a:ext cx="7772400" cy="4114800"/>
          </a:xfrm>
        </p:spPr>
        <p:txBody>
          <a:bodyPr/>
          <a:lstStyle/>
          <a:p>
            <a:pPr eaLnBrk="1" hangingPunct="1">
              <a:buFont typeface="Arial" charset="0"/>
              <a:buChar char="•"/>
            </a:pPr>
            <a:r>
              <a:rPr lang="en-US" altLang="en-US" dirty="0"/>
              <a:t> </a:t>
            </a:r>
            <a:r>
              <a:rPr lang="en-US" altLang="en-US" b="1" u="sng" dirty="0"/>
              <a:t>Enclose character </a:t>
            </a:r>
            <a:r>
              <a:rPr lang="en-US" altLang="en-US" dirty="0"/>
              <a:t>in </a:t>
            </a:r>
            <a:r>
              <a:rPr lang="en-US" altLang="en-US" dirty="0">
                <a:solidFill>
                  <a:schemeClr val="accent3"/>
                </a:solidFill>
              </a:rPr>
              <a:t>single</a:t>
            </a:r>
            <a:r>
              <a:rPr lang="en-US" altLang="en-US" dirty="0"/>
              <a:t> or </a:t>
            </a:r>
            <a:r>
              <a:rPr lang="en-US" altLang="en-US" dirty="0">
                <a:solidFill>
                  <a:schemeClr val="accent3"/>
                </a:solidFill>
              </a:rPr>
              <a:t>double</a:t>
            </a:r>
            <a:r>
              <a:rPr lang="en-US" altLang="en-US" dirty="0"/>
              <a:t> quotes</a:t>
            </a:r>
          </a:p>
          <a:p>
            <a:pPr lvl="1" eaLnBrk="1" hangingPunct="1"/>
            <a:r>
              <a:rPr lang="en-US" altLang="en-US" sz="2000" dirty="0"/>
              <a:t>'A', "x"</a:t>
            </a:r>
          </a:p>
          <a:p>
            <a:pPr lvl="1" eaLnBrk="1" hangingPunct="1"/>
            <a:r>
              <a:rPr lang="en-US" altLang="en-US" sz="2000" dirty="0"/>
              <a:t>ASCII character = 1 byte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en-US" dirty="0"/>
              <a:t> </a:t>
            </a:r>
            <a:r>
              <a:rPr lang="en-US" altLang="en-US" b="1" u="sng" dirty="0"/>
              <a:t>Enclose strings </a:t>
            </a:r>
            <a:r>
              <a:rPr lang="en-US" altLang="en-US" dirty="0"/>
              <a:t>in </a:t>
            </a:r>
            <a:r>
              <a:rPr lang="en-US" altLang="en-US" dirty="0">
                <a:solidFill>
                  <a:schemeClr val="accent3"/>
                </a:solidFill>
              </a:rPr>
              <a:t>single</a:t>
            </a:r>
            <a:r>
              <a:rPr lang="en-US" altLang="en-US" dirty="0"/>
              <a:t> or </a:t>
            </a:r>
            <a:r>
              <a:rPr lang="en-US" altLang="en-US" dirty="0">
                <a:solidFill>
                  <a:schemeClr val="accent3"/>
                </a:solidFill>
              </a:rPr>
              <a:t>double</a:t>
            </a:r>
            <a:r>
              <a:rPr lang="en-US" altLang="en-US" dirty="0"/>
              <a:t> quotes</a:t>
            </a:r>
          </a:p>
          <a:p>
            <a:pPr lvl="1" eaLnBrk="1" hangingPunct="1"/>
            <a:r>
              <a:rPr lang="en-US" altLang="en-US" dirty="0">
                <a:solidFill>
                  <a:schemeClr val="accent3"/>
                </a:solidFill>
              </a:rPr>
              <a:t>"ABC"</a:t>
            </a:r>
          </a:p>
          <a:p>
            <a:pPr lvl="1" eaLnBrk="1" hangingPunct="1"/>
            <a:r>
              <a:rPr lang="en-US" altLang="en-US" dirty="0">
                <a:solidFill>
                  <a:schemeClr val="accent3"/>
                </a:solidFill>
              </a:rPr>
              <a:t>'xyz'</a:t>
            </a:r>
          </a:p>
          <a:p>
            <a:pPr lvl="1" eaLnBrk="1" hangingPunct="1"/>
            <a:r>
              <a:rPr lang="en-US" altLang="en-US" dirty="0"/>
              <a:t>Each character occupies </a:t>
            </a:r>
            <a:r>
              <a:rPr lang="en-US" altLang="en-US" b="1" dirty="0">
                <a:solidFill>
                  <a:srgbClr val="C00000"/>
                </a:solidFill>
              </a:rPr>
              <a:t>a single byte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en-US" b="1" u="sng" dirty="0"/>
              <a:t> </a:t>
            </a:r>
            <a:r>
              <a:rPr lang="en-US" altLang="en-US" b="1" u="sng" dirty="0">
                <a:solidFill>
                  <a:schemeClr val="accent3"/>
                </a:solidFill>
              </a:rPr>
              <a:t>Embedded</a:t>
            </a:r>
            <a:r>
              <a:rPr lang="en-US" altLang="en-US" b="1" u="sng" dirty="0"/>
              <a:t> </a:t>
            </a:r>
            <a:r>
              <a:rPr lang="en-US" altLang="en-US" dirty="0"/>
              <a:t>quotes:</a:t>
            </a:r>
          </a:p>
          <a:p>
            <a:pPr lvl="1" eaLnBrk="1" hangingPunct="1"/>
            <a:r>
              <a:rPr lang="en-US" altLang="en-US" dirty="0"/>
              <a:t>'Say </a:t>
            </a:r>
            <a:r>
              <a:rPr lang="en-US" altLang="en-US" dirty="0">
                <a:solidFill>
                  <a:schemeClr val="accent3"/>
                </a:solidFill>
              </a:rPr>
              <a:t>"Goodnight," </a:t>
            </a:r>
            <a:r>
              <a:rPr lang="en-US" altLang="en-US" dirty="0"/>
              <a:t>Gracie'</a:t>
            </a:r>
          </a:p>
        </p:txBody>
      </p:sp>
    </p:spTree>
    <p:extLst>
      <p:ext uri="{BB962C8B-B14F-4D97-AF65-F5344CB8AC3E}">
        <p14:creationId xmlns:p14="http://schemas.microsoft.com/office/powerpoint/2010/main" val="11185491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1D029F67-C18E-8A4E-8105-32FC61595F14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14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7885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3600" dirty="0"/>
              <a:t>Basic Elements of Assembly Language</a:t>
            </a:r>
            <a:r>
              <a:rPr lang="en-US" altLang="en-US" sz="4000" dirty="0"/>
              <a:t>: </a:t>
            </a:r>
            <a:r>
              <a:rPr lang="en-US" altLang="en-US" sz="4000" b="1" dirty="0">
                <a:solidFill>
                  <a:schemeClr val="accent3"/>
                </a:solidFill>
              </a:rPr>
              <a:t>Real Numbers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015645" y="2108371"/>
            <a:ext cx="4221669" cy="523220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</a:rPr>
              <a:t>How about REAL numbers?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6636" y="3118567"/>
            <a:ext cx="5501817" cy="184317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160520" y="4815840"/>
            <a:ext cx="381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2r</a:t>
            </a:r>
          </a:p>
        </p:txBody>
      </p:sp>
    </p:spTree>
    <p:extLst>
      <p:ext uri="{BB962C8B-B14F-4D97-AF65-F5344CB8AC3E}">
        <p14:creationId xmlns:p14="http://schemas.microsoft.com/office/powerpoint/2010/main" val="6743887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1FC83054-7E11-BC44-8C1F-C347232F6092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15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7987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3200" dirty="0"/>
              <a:t>Basic Elements of Assembly Language: </a:t>
            </a:r>
            <a:r>
              <a:rPr lang="en-US" altLang="en-US" sz="4000" b="1" dirty="0">
                <a:solidFill>
                  <a:schemeClr val="accent3"/>
                </a:solidFill>
              </a:rPr>
              <a:t>Reserved Words</a:t>
            </a:r>
          </a:p>
        </p:txBody>
      </p:sp>
      <p:sp>
        <p:nvSpPr>
          <p:cNvPr id="922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55361" y="1911246"/>
            <a:ext cx="9017832" cy="3733800"/>
          </a:xfrm>
        </p:spPr>
        <p:txBody>
          <a:bodyPr/>
          <a:lstStyle/>
          <a:p>
            <a:pPr eaLnBrk="1" hangingPunct="1">
              <a:buFont typeface="Arial" charset="0"/>
              <a:buChar char="•"/>
            </a:pPr>
            <a:r>
              <a:rPr lang="en-US" altLang="en-US" dirty="0"/>
              <a:t> Reserved words </a:t>
            </a:r>
            <a:r>
              <a:rPr lang="en-US" altLang="en-US" b="1" dirty="0">
                <a:solidFill>
                  <a:srgbClr val="C00000"/>
                </a:solidFill>
              </a:rPr>
              <a:t>cannot be used as </a:t>
            </a:r>
            <a:r>
              <a:rPr lang="en-US" altLang="en-US" sz="2800" b="1" dirty="0">
                <a:solidFill>
                  <a:srgbClr val="C00000"/>
                </a:solidFill>
              </a:rPr>
              <a:t>identifiers</a:t>
            </a:r>
          </a:p>
          <a:p>
            <a:pPr lvl="1" eaLnBrk="1" hangingPunct="1"/>
            <a:r>
              <a:rPr lang="en-US" altLang="en-US" dirty="0"/>
              <a:t>Instruction </a:t>
            </a:r>
            <a:r>
              <a:rPr lang="en-US" altLang="en-US" dirty="0">
                <a:solidFill>
                  <a:schemeClr val="accent3"/>
                </a:solidFill>
              </a:rPr>
              <a:t>mnemonics</a:t>
            </a:r>
            <a:r>
              <a:rPr lang="en-US" altLang="en-US" dirty="0"/>
              <a:t>, </a:t>
            </a:r>
            <a:r>
              <a:rPr lang="en-US" altLang="en-US" dirty="0">
                <a:solidFill>
                  <a:schemeClr val="accent3"/>
                </a:solidFill>
              </a:rPr>
              <a:t>directives</a:t>
            </a:r>
            <a:r>
              <a:rPr lang="en-US" altLang="en-US" dirty="0"/>
              <a:t>, </a:t>
            </a:r>
            <a:r>
              <a:rPr lang="en-US" altLang="en-US" dirty="0">
                <a:solidFill>
                  <a:schemeClr val="accent3"/>
                </a:solidFill>
              </a:rPr>
              <a:t>type</a:t>
            </a:r>
            <a:r>
              <a:rPr lang="en-US" altLang="en-US" dirty="0"/>
              <a:t> attributes, </a:t>
            </a:r>
            <a:r>
              <a:rPr lang="en-US" altLang="en-US" dirty="0">
                <a:solidFill>
                  <a:schemeClr val="accent3"/>
                </a:solidFill>
              </a:rPr>
              <a:t>operators</a:t>
            </a:r>
            <a:r>
              <a:rPr lang="en-US" altLang="en-US" dirty="0"/>
              <a:t>, </a:t>
            </a:r>
            <a:r>
              <a:rPr lang="en-US" altLang="en-US" dirty="0">
                <a:solidFill>
                  <a:schemeClr val="accent3"/>
                </a:solidFill>
              </a:rPr>
              <a:t>predefined</a:t>
            </a:r>
            <a:r>
              <a:rPr lang="en-US" altLang="en-US" dirty="0"/>
              <a:t> symbols</a:t>
            </a:r>
          </a:p>
          <a:p>
            <a:pPr lvl="1" eaLnBrk="1" hangingPunct="1"/>
            <a:r>
              <a:rPr lang="en-US" altLang="en-US" dirty="0"/>
              <a:t>See MASM reference in Appendix A</a:t>
            </a:r>
          </a:p>
          <a:p>
            <a:pPr eaLnBrk="1" hangingPunct="1">
              <a:buFont typeface="Arial" charset="0"/>
              <a:buChar char="•"/>
            </a:pPr>
            <a:endParaRPr lang="en-US" alt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8116" y="3236835"/>
            <a:ext cx="9525000" cy="2273300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5300289" y="3502243"/>
            <a:ext cx="2109582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2354325" y="3791803"/>
            <a:ext cx="108255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2140965" y="4111843"/>
            <a:ext cx="108255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2095245" y="4431883"/>
            <a:ext cx="108255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2110485" y="5102443"/>
            <a:ext cx="108255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2270759" y="5422483"/>
            <a:ext cx="158496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1635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1FC83054-7E11-BC44-8C1F-C347232F6092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16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922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95401" y="1956216"/>
            <a:ext cx="9977202" cy="3733800"/>
          </a:xfrm>
        </p:spPr>
        <p:txBody>
          <a:bodyPr>
            <a:normAutofit/>
          </a:bodyPr>
          <a:lstStyle/>
          <a:p>
            <a:pPr lvl="1" eaLnBrk="1" hangingPunct="1"/>
            <a:endParaRPr lang="en-US" altLang="en-US" sz="2000" dirty="0"/>
          </a:p>
          <a:p>
            <a:pPr lvl="1" eaLnBrk="1" hangingPunct="1"/>
            <a:endParaRPr lang="en-US" altLang="en-US" sz="2000" dirty="0"/>
          </a:p>
          <a:p>
            <a:pPr lvl="2">
              <a:buFont typeface="Wingdings" charset="2"/>
              <a:buChar char="§"/>
            </a:pPr>
            <a:endParaRPr lang="en-US" sz="2000" dirty="0"/>
          </a:p>
          <a:p>
            <a:pPr lvl="2">
              <a:buFont typeface="Wingdings" charset="2"/>
              <a:buChar char="§"/>
            </a:pPr>
            <a:endParaRPr lang="en-US" sz="2000" dirty="0"/>
          </a:p>
          <a:p>
            <a:pPr lvl="2">
              <a:buFont typeface="Wingdings" charset="2"/>
              <a:buChar char="§"/>
            </a:pPr>
            <a:endParaRPr lang="en-US" sz="2000" dirty="0"/>
          </a:p>
          <a:p>
            <a:pPr lvl="2">
              <a:buFont typeface="Wingdings" charset="2"/>
              <a:buChar char="§"/>
            </a:pPr>
            <a:endParaRPr lang="en-US" sz="2000" dirty="0"/>
          </a:p>
          <a:p>
            <a:pPr lvl="1">
              <a:buFont typeface="Wingdings" charset="2"/>
              <a:buChar char="§"/>
            </a:pPr>
            <a:r>
              <a:rPr lang="en-US" sz="2400" dirty="0"/>
              <a:t>The following names </a:t>
            </a:r>
            <a:r>
              <a:rPr lang="en-US" sz="2400" b="1" dirty="0">
                <a:solidFill>
                  <a:schemeClr val="accent3"/>
                </a:solidFill>
              </a:rPr>
              <a:t>are legal</a:t>
            </a:r>
            <a:r>
              <a:rPr lang="en-US" sz="2400" dirty="0"/>
              <a:t>, but </a:t>
            </a:r>
            <a:r>
              <a:rPr lang="en-US" sz="2400" b="1" dirty="0">
                <a:solidFill>
                  <a:srgbClr val="FF0000"/>
                </a:solidFill>
              </a:rPr>
              <a:t>not as desirable</a:t>
            </a:r>
          </a:p>
          <a:p>
            <a:pPr lvl="3">
              <a:buFont typeface="Wingdings" charset="2"/>
              <a:buChar char="q"/>
            </a:pPr>
            <a:r>
              <a:rPr lang="en-US" altLang="en-US" sz="2000" dirty="0"/>
              <a:t>        _       @      ?        $</a:t>
            </a:r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en-US" sz="3200" dirty="0"/>
              <a:t>Basic Elements of Assembly Language: </a:t>
            </a:r>
            <a:r>
              <a:rPr lang="en-US" altLang="en-US" sz="4000" b="1" dirty="0">
                <a:solidFill>
                  <a:schemeClr val="accent3"/>
                </a:solidFill>
              </a:rPr>
              <a:t>Identifiers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1" y="1974956"/>
            <a:ext cx="9334500" cy="187751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419266" y="5214956"/>
            <a:ext cx="42101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_</a:t>
            </a:r>
            <a:r>
              <a:rPr lang="en-US" sz="2000" dirty="0" err="1">
                <a:solidFill>
                  <a:srgbClr val="FF0000"/>
                </a:solidFill>
              </a:rPr>
              <a:t>lineCount</a:t>
            </a:r>
            <a:r>
              <a:rPr lang="en-US" sz="2000" dirty="0">
                <a:solidFill>
                  <a:srgbClr val="FF0000"/>
                </a:solidFill>
              </a:rPr>
              <a:t>           $first              @</a:t>
            </a:r>
            <a:r>
              <a:rPr lang="en-US" sz="2000" dirty="0" err="1">
                <a:solidFill>
                  <a:srgbClr val="FF0000"/>
                </a:solidFill>
              </a:rPr>
              <a:t>myFile</a:t>
            </a:r>
            <a:endParaRPr lang="en-US" sz="2000" dirty="0">
              <a:solidFill>
                <a:srgbClr val="FF0000"/>
              </a:solidFill>
              <a:effectLst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4192219" y="2283043"/>
            <a:ext cx="1917802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2456078" y="2633563"/>
            <a:ext cx="158496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945641" y="2984083"/>
            <a:ext cx="308863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2888188" y="3730843"/>
            <a:ext cx="452207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52928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048259CE-322A-F647-9D6E-0FBC18546AAB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17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31074" name="Rectangle 1026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4000" dirty="0"/>
              <a:t>Basic Elements of Assembly Language: </a:t>
            </a:r>
            <a:r>
              <a:rPr lang="en-US" altLang="en-US" sz="4000" b="1" dirty="0">
                <a:solidFill>
                  <a:schemeClr val="accent3"/>
                </a:solidFill>
              </a:rPr>
              <a:t>Directives</a:t>
            </a:r>
          </a:p>
        </p:txBody>
      </p:sp>
      <p:sp>
        <p:nvSpPr>
          <p:cNvPr id="10245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1284102" y="1837546"/>
            <a:ext cx="8804277" cy="3429000"/>
          </a:xfrm>
        </p:spPr>
        <p:txBody>
          <a:bodyPr>
            <a:normAutofit/>
          </a:bodyPr>
          <a:lstStyle/>
          <a:p>
            <a:pPr eaLnBrk="1" hangingPunct="1">
              <a:lnSpc>
                <a:spcPct val="150000"/>
              </a:lnSpc>
              <a:buFont typeface="Arial" charset="0"/>
              <a:buChar char="•"/>
            </a:pPr>
            <a:r>
              <a:rPr lang="en-US" altLang="en-US" dirty="0"/>
              <a:t> </a:t>
            </a:r>
            <a:r>
              <a:rPr lang="en-US" altLang="en-US" b="1" dirty="0">
                <a:solidFill>
                  <a:schemeClr val="accent3"/>
                </a:solidFill>
              </a:rPr>
              <a:t>Commands</a:t>
            </a:r>
            <a:r>
              <a:rPr lang="en-US" altLang="en-US" dirty="0"/>
              <a:t> that are </a:t>
            </a:r>
            <a:r>
              <a:rPr lang="en-US" altLang="en-US" b="1" dirty="0"/>
              <a:t>recognized</a:t>
            </a:r>
            <a:r>
              <a:rPr lang="en-US" altLang="en-US" dirty="0"/>
              <a:t> and </a:t>
            </a:r>
            <a:r>
              <a:rPr lang="en-US" altLang="en-US" b="1" dirty="0"/>
              <a:t>acted</a:t>
            </a:r>
            <a:r>
              <a:rPr lang="en-US" altLang="en-US" dirty="0"/>
              <a:t> upon </a:t>
            </a:r>
            <a:r>
              <a:rPr lang="en-US" altLang="en-US" u="sng" dirty="0"/>
              <a:t>by the assembler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en-US" sz="2400" dirty="0">
                <a:solidFill>
                  <a:srgbClr val="C00000"/>
                </a:solidFill>
              </a:rPr>
              <a:t>Not part </a:t>
            </a:r>
            <a:r>
              <a:rPr lang="en-US" altLang="en-US" sz="2400" dirty="0"/>
              <a:t>of the </a:t>
            </a:r>
            <a:r>
              <a:rPr lang="en-US" altLang="en-US" sz="2400" dirty="0">
                <a:solidFill>
                  <a:srgbClr val="C00000"/>
                </a:solidFill>
              </a:rPr>
              <a:t>Intel instruction set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en-US" dirty="0"/>
              <a:t>Used to </a:t>
            </a:r>
            <a:r>
              <a:rPr lang="en-US" altLang="en-US" dirty="0">
                <a:solidFill>
                  <a:schemeClr val="accent3"/>
                </a:solidFill>
              </a:rPr>
              <a:t>declare </a:t>
            </a:r>
            <a:r>
              <a:rPr lang="en-US" altLang="en-US" b="1" dirty="0">
                <a:solidFill>
                  <a:schemeClr val="accent3"/>
                </a:solidFill>
              </a:rPr>
              <a:t>code</a:t>
            </a:r>
            <a:r>
              <a:rPr lang="en-US" altLang="en-US" dirty="0">
                <a:solidFill>
                  <a:schemeClr val="accent3"/>
                </a:solidFill>
              </a:rPr>
              <a:t>, </a:t>
            </a:r>
            <a:r>
              <a:rPr lang="en-US" altLang="en-US" b="1" dirty="0">
                <a:solidFill>
                  <a:schemeClr val="accent3"/>
                </a:solidFill>
              </a:rPr>
              <a:t>data</a:t>
            </a:r>
            <a:r>
              <a:rPr lang="en-US" altLang="en-US" dirty="0">
                <a:solidFill>
                  <a:schemeClr val="accent3"/>
                </a:solidFill>
              </a:rPr>
              <a:t> areas</a:t>
            </a:r>
            <a:r>
              <a:rPr lang="en-US" altLang="en-US" dirty="0"/>
              <a:t>, </a:t>
            </a:r>
            <a:r>
              <a:rPr lang="en-US" altLang="en-US" dirty="0">
                <a:solidFill>
                  <a:schemeClr val="accent3"/>
                </a:solidFill>
              </a:rPr>
              <a:t>select </a:t>
            </a:r>
            <a:r>
              <a:rPr lang="en-US" altLang="en-US" b="1" dirty="0">
                <a:solidFill>
                  <a:schemeClr val="accent3"/>
                </a:solidFill>
              </a:rPr>
              <a:t>memory model</a:t>
            </a:r>
            <a:r>
              <a:rPr lang="en-US" altLang="en-US" dirty="0"/>
              <a:t>, </a:t>
            </a:r>
            <a:r>
              <a:rPr lang="en-US" altLang="en-US" dirty="0">
                <a:solidFill>
                  <a:schemeClr val="accent3"/>
                </a:solidFill>
              </a:rPr>
              <a:t>declare </a:t>
            </a:r>
            <a:r>
              <a:rPr lang="en-US" altLang="en-US" b="1" dirty="0">
                <a:solidFill>
                  <a:schemeClr val="accent3"/>
                </a:solidFill>
              </a:rPr>
              <a:t>procedures</a:t>
            </a:r>
            <a:r>
              <a:rPr lang="en-US" altLang="en-US" dirty="0"/>
              <a:t>, etc.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en-US" sz="2200" b="1" dirty="0"/>
              <a:t>not case sensitive</a:t>
            </a:r>
            <a:r>
              <a:rPr lang="en-US" altLang="en-US" dirty="0"/>
              <a:t>, </a:t>
            </a:r>
            <a:r>
              <a:rPr lang="en-US" altLang="en-US" b="1" dirty="0">
                <a:solidFill>
                  <a:schemeClr val="accent3"/>
                </a:solidFill>
              </a:rPr>
              <a:t>Ex:</a:t>
            </a:r>
          </a:p>
          <a:p>
            <a:pPr lvl="1" eaLnBrk="1" hangingPunct="1"/>
            <a:endParaRPr lang="en-US" altLang="en-US" dirty="0"/>
          </a:p>
          <a:p>
            <a:pPr lvl="1" eaLnBrk="1" hangingPunct="1"/>
            <a:endParaRPr lang="en-US" altLang="en-US" dirty="0"/>
          </a:p>
          <a:p>
            <a:pPr lvl="1" eaLnBrk="1" hangingPunct="1"/>
            <a:endParaRPr lang="en-US" altLang="en-US" dirty="0"/>
          </a:p>
        </p:txBody>
      </p:sp>
      <p:sp>
        <p:nvSpPr>
          <p:cNvPr id="2" name="Rectangle 1"/>
          <p:cNvSpPr/>
          <p:nvPr/>
        </p:nvSpPr>
        <p:spPr>
          <a:xfrm>
            <a:off x="3992378" y="4293506"/>
            <a:ext cx="629087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2F2A2B"/>
                </a:solidFill>
              </a:rPr>
              <a:t>.data,</a:t>
            </a:r>
          </a:p>
          <a:p>
            <a:r>
              <a:rPr lang="en-US" sz="2400" dirty="0">
                <a:solidFill>
                  <a:srgbClr val="2F2A2B"/>
                </a:solidFill>
              </a:rPr>
              <a:t>.DATA, </a:t>
            </a:r>
          </a:p>
          <a:p>
            <a:r>
              <a:rPr lang="en-US" sz="2400" dirty="0">
                <a:solidFill>
                  <a:srgbClr val="2F2A2B"/>
                </a:solidFill>
              </a:rPr>
              <a:t>.Data </a:t>
            </a:r>
          </a:p>
          <a:p>
            <a:r>
              <a:rPr lang="en-US" sz="2400" dirty="0">
                <a:solidFill>
                  <a:srgbClr val="2F2A2B"/>
                </a:solidFill>
              </a:rPr>
              <a:t>are equivalent.</a:t>
            </a:r>
            <a:endParaRPr lang="en-US" sz="2400" dirty="0">
              <a:solidFill>
                <a:srgbClr val="2F2A2B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6743321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048259CE-322A-F647-9D6E-0FBC18546AAB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18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31074" name="Rectangle 1026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4000" dirty="0"/>
              <a:t>Basic Elements of Assembly Language: </a:t>
            </a:r>
            <a:r>
              <a:rPr lang="en-US" altLang="en-US" sz="4000" b="1" dirty="0">
                <a:solidFill>
                  <a:schemeClr val="accent3"/>
                </a:solidFill>
              </a:rPr>
              <a:t>Directives</a:t>
            </a:r>
          </a:p>
        </p:txBody>
      </p:sp>
      <p:sp>
        <p:nvSpPr>
          <p:cNvPr id="10245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1299091" y="4621404"/>
            <a:ext cx="8804277" cy="1093702"/>
          </a:xfrm>
        </p:spPr>
        <p:txBody>
          <a:bodyPr/>
          <a:lstStyle/>
          <a:p>
            <a:pPr eaLnBrk="1" hangingPunct="1">
              <a:buFont typeface="Arial" charset="0"/>
              <a:buChar char="•"/>
            </a:pPr>
            <a:r>
              <a:rPr lang="en-US" altLang="en-US" dirty="0"/>
              <a:t> Different assemblers have different directives</a:t>
            </a:r>
          </a:p>
          <a:p>
            <a:pPr lvl="1" eaLnBrk="1" hangingPunct="1"/>
            <a:r>
              <a:rPr lang="en-US" altLang="en-US" dirty="0">
                <a:solidFill>
                  <a:schemeClr val="accent3"/>
                </a:solidFill>
              </a:rPr>
              <a:t>NASM</a:t>
            </a:r>
            <a:r>
              <a:rPr lang="en-US" altLang="en-US" dirty="0"/>
              <a:t> not the same as </a:t>
            </a:r>
            <a:r>
              <a:rPr lang="en-US" altLang="en-US" dirty="0">
                <a:solidFill>
                  <a:schemeClr val="accent3"/>
                </a:solidFill>
              </a:rPr>
              <a:t>MASM</a:t>
            </a:r>
            <a:r>
              <a:rPr lang="en-US" altLang="en-US" dirty="0"/>
              <a:t>, for example</a:t>
            </a:r>
          </a:p>
        </p:txBody>
      </p:sp>
      <p:sp>
        <p:nvSpPr>
          <p:cNvPr id="6" name="Rectangle 5"/>
          <p:cNvSpPr/>
          <p:nvPr/>
        </p:nvSpPr>
        <p:spPr>
          <a:xfrm>
            <a:off x="1632531" y="3149301"/>
            <a:ext cx="4107308" cy="107721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 algn="just">
              <a:buFontTx/>
              <a:buChar char="-"/>
            </a:pPr>
            <a:r>
              <a:rPr lang="en-US" sz="1600" dirty="0">
                <a:solidFill>
                  <a:srgbClr val="2F2A2B"/>
                </a:solidFill>
                <a:latin typeface="Helvetica" charset="0"/>
              </a:rPr>
              <a:t>Directive:</a:t>
            </a:r>
          </a:p>
          <a:p>
            <a:pPr algn="just"/>
            <a:r>
              <a:rPr lang="en-US" sz="1600" b="1" dirty="0">
                <a:solidFill>
                  <a:schemeClr val="accent3"/>
                </a:solidFill>
                <a:latin typeface="Helvetica" charset="0"/>
              </a:rPr>
              <a:t>DWORD</a:t>
            </a:r>
            <a:r>
              <a:rPr lang="en-US" sz="1600" dirty="0">
                <a:solidFill>
                  <a:schemeClr val="accent3"/>
                </a:solidFill>
                <a:latin typeface="Helvetica" charset="0"/>
              </a:rPr>
              <a:t> </a:t>
            </a:r>
            <a:r>
              <a:rPr lang="en-US" sz="1600" dirty="0">
                <a:solidFill>
                  <a:srgbClr val="2F2A2B"/>
                </a:solidFill>
                <a:latin typeface="Helvetica" charset="0"/>
              </a:rPr>
              <a:t>directive </a:t>
            </a:r>
            <a:r>
              <a:rPr lang="en-US" sz="1600" dirty="0">
                <a:solidFill>
                  <a:schemeClr val="accent3"/>
                </a:solidFill>
                <a:latin typeface="Helvetica" charset="0"/>
              </a:rPr>
              <a:t>tells the assembler </a:t>
            </a:r>
            <a:r>
              <a:rPr lang="en-US" sz="1600" dirty="0">
                <a:solidFill>
                  <a:srgbClr val="2F2A2B"/>
                </a:solidFill>
                <a:latin typeface="Helvetica" charset="0"/>
              </a:rPr>
              <a:t>to reserve space in the program for a </a:t>
            </a:r>
            <a:r>
              <a:rPr lang="en-US" sz="1600" dirty="0" err="1">
                <a:solidFill>
                  <a:srgbClr val="2F2A2B"/>
                </a:solidFill>
                <a:latin typeface="Helvetica" charset="0"/>
              </a:rPr>
              <a:t>doubleword</a:t>
            </a:r>
            <a:r>
              <a:rPr lang="en-US" sz="1600" dirty="0">
                <a:solidFill>
                  <a:srgbClr val="2F2A2B"/>
                </a:solidFill>
                <a:latin typeface="Helvetica" charset="0"/>
              </a:rPr>
              <a:t> variable.</a:t>
            </a:r>
          </a:p>
        </p:txBody>
      </p:sp>
      <p:sp>
        <p:nvSpPr>
          <p:cNvPr id="7" name="Rectangle 6"/>
          <p:cNvSpPr/>
          <p:nvPr/>
        </p:nvSpPr>
        <p:spPr>
          <a:xfrm>
            <a:off x="6520719" y="3149301"/>
            <a:ext cx="4107308" cy="107721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2F2A2B"/>
                </a:solidFill>
                <a:latin typeface="Helvetica" charset="0"/>
              </a:rPr>
              <a:t>- Instruction:</a:t>
            </a:r>
          </a:p>
          <a:p>
            <a:r>
              <a:rPr lang="en-US" sz="1600" b="1" dirty="0">
                <a:solidFill>
                  <a:schemeClr val="accent3"/>
                </a:solidFill>
                <a:latin typeface="Helvetica" charset="0"/>
              </a:rPr>
              <a:t>MOV</a:t>
            </a:r>
            <a:r>
              <a:rPr lang="en-US" sz="1600" dirty="0">
                <a:solidFill>
                  <a:srgbClr val="2F2A2B"/>
                </a:solidFill>
                <a:latin typeface="Helvetica" charset="0"/>
              </a:rPr>
              <a:t> instruction, </a:t>
            </a:r>
            <a:r>
              <a:rPr lang="en-US" sz="1600" dirty="0">
                <a:solidFill>
                  <a:schemeClr val="accent3"/>
                </a:solidFill>
                <a:latin typeface="Helvetica" charset="0"/>
              </a:rPr>
              <a:t>executes at runtime</a:t>
            </a:r>
            <a:r>
              <a:rPr lang="en-US" sz="1600" dirty="0">
                <a:solidFill>
                  <a:srgbClr val="2F2A2B"/>
                </a:solidFill>
                <a:latin typeface="Helvetica" charset="0"/>
              </a:rPr>
              <a:t>, copying myVar to the EAX register</a:t>
            </a:r>
          </a:p>
          <a:p>
            <a:endParaRPr lang="en-US" sz="1600" dirty="0">
              <a:solidFill>
                <a:srgbClr val="2F2A2B"/>
              </a:solidFill>
              <a:latin typeface="Helvetica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973981" y="2087173"/>
            <a:ext cx="220205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rgbClr val="2F2A2B"/>
                </a:solidFill>
                <a:latin typeface="Helvetica" charset="0"/>
              </a:rPr>
              <a:t>myVar </a:t>
            </a:r>
            <a:r>
              <a:rPr lang="en-US" dirty="0">
                <a:solidFill>
                  <a:schemeClr val="accent3"/>
                </a:solidFill>
                <a:latin typeface="Helvetica" charset="0"/>
              </a:rPr>
              <a:t>DWORD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 26</a:t>
            </a:r>
          </a:p>
          <a:p>
            <a:pPr>
              <a:lnSpc>
                <a:spcPct val="150000"/>
              </a:lnSpc>
            </a:pPr>
            <a:r>
              <a:rPr lang="en-US" dirty="0" err="1">
                <a:solidFill>
                  <a:schemeClr val="accent3"/>
                </a:solidFill>
                <a:latin typeface="Helvetica" charset="0"/>
              </a:rPr>
              <a:t>mov</a:t>
            </a:r>
            <a:r>
              <a:rPr lang="en-US" dirty="0">
                <a:solidFill>
                  <a:schemeClr val="accent3"/>
                </a:solidFill>
                <a:latin typeface="Helvetica" charset="0"/>
              </a:rPr>
              <a:t> </a:t>
            </a:r>
            <a:r>
              <a:rPr lang="en-US" dirty="0" err="1">
                <a:solidFill>
                  <a:srgbClr val="2F2A2B"/>
                </a:solidFill>
                <a:latin typeface="Helvetica" charset="0"/>
              </a:rPr>
              <a:t>eax,myVar</a:t>
            </a:r>
            <a:endParaRPr lang="en-US" dirty="0">
              <a:solidFill>
                <a:srgbClr val="2F2A2B"/>
              </a:solidFill>
              <a:latin typeface="Helvetica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299091" y="1875689"/>
            <a:ext cx="291022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Arial" charset="0"/>
              <a:buChar char="•"/>
            </a:pPr>
            <a:r>
              <a:rPr lang="en-US" altLang="en-US" sz="2000" b="1" dirty="0">
                <a:solidFill>
                  <a:schemeClr val="accent3"/>
                </a:solidFill>
              </a:rPr>
              <a:t> </a:t>
            </a:r>
            <a:r>
              <a:rPr lang="en-US" altLang="en-US" sz="2000" b="1" dirty="0"/>
              <a:t>Directive .vs Instruction:</a:t>
            </a:r>
          </a:p>
        </p:txBody>
      </p:sp>
      <p:sp>
        <p:nvSpPr>
          <p:cNvPr id="4" name="Rectangle 3"/>
          <p:cNvSpPr/>
          <p:nvPr/>
        </p:nvSpPr>
        <p:spPr>
          <a:xfrm>
            <a:off x="1167131" y="5584708"/>
            <a:ext cx="10189016" cy="584775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2F2A2B"/>
                </a:solidFill>
              </a:rPr>
              <a:t>All </a:t>
            </a:r>
            <a:r>
              <a:rPr lang="en-US" sz="1600" b="1" dirty="0">
                <a:solidFill>
                  <a:srgbClr val="2F2A2B"/>
                </a:solidFill>
              </a:rPr>
              <a:t>assemblers</a:t>
            </a:r>
            <a:r>
              <a:rPr lang="en-US" sz="1600" dirty="0">
                <a:solidFill>
                  <a:srgbClr val="2F2A2B"/>
                </a:solidFill>
              </a:rPr>
              <a:t> for </a:t>
            </a:r>
            <a:r>
              <a:rPr lang="en-US" sz="1600" b="1" dirty="0">
                <a:solidFill>
                  <a:srgbClr val="2F2A2B"/>
                </a:solidFill>
              </a:rPr>
              <a:t>Intel processors </a:t>
            </a:r>
            <a:r>
              <a:rPr lang="en-US" sz="1600" dirty="0">
                <a:solidFill>
                  <a:srgbClr val="2F2A2B"/>
                </a:solidFill>
              </a:rPr>
              <a:t>share the </a:t>
            </a:r>
            <a:r>
              <a:rPr lang="en-US" sz="1600" b="1" dirty="0">
                <a:solidFill>
                  <a:schemeClr val="accent3"/>
                </a:solidFill>
              </a:rPr>
              <a:t>same instruction set</a:t>
            </a:r>
            <a:r>
              <a:rPr lang="en-US" sz="1600" dirty="0">
                <a:solidFill>
                  <a:srgbClr val="2F2A2B"/>
                </a:solidFill>
              </a:rPr>
              <a:t>, </a:t>
            </a:r>
            <a:r>
              <a:rPr lang="en-US" sz="1600" b="1" dirty="0">
                <a:solidFill>
                  <a:srgbClr val="2F2A2B"/>
                </a:solidFill>
              </a:rPr>
              <a:t>BUT</a:t>
            </a:r>
            <a:r>
              <a:rPr lang="en-US" sz="1600" dirty="0">
                <a:solidFill>
                  <a:srgbClr val="2F2A2B"/>
                </a:solidFill>
              </a:rPr>
              <a:t> they usually </a:t>
            </a:r>
            <a:r>
              <a:rPr lang="en-US" sz="1600" dirty="0">
                <a:solidFill>
                  <a:srgbClr val="FF0000"/>
                </a:solidFill>
              </a:rPr>
              <a:t>have different sets of directives</a:t>
            </a:r>
            <a:r>
              <a:rPr lang="en-US" sz="1600" dirty="0">
                <a:solidFill>
                  <a:srgbClr val="2F2A2B"/>
                </a:solidFill>
              </a:rPr>
              <a:t>. </a:t>
            </a:r>
          </a:p>
          <a:p>
            <a:pPr lvl="1"/>
            <a:r>
              <a:rPr lang="en-US" sz="1600" b="1" dirty="0">
                <a:solidFill>
                  <a:schemeClr val="accent3"/>
                </a:solidFill>
              </a:rPr>
              <a:t>Ex: </a:t>
            </a:r>
            <a:r>
              <a:rPr lang="en-US" sz="1600" dirty="0">
                <a:solidFill>
                  <a:srgbClr val="2F2A2B"/>
                </a:solidFill>
              </a:rPr>
              <a:t>Microsoft assembler’s </a:t>
            </a:r>
            <a:r>
              <a:rPr lang="en-US" sz="1600" b="1" dirty="0">
                <a:solidFill>
                  <a:srgbClr val="00B050"/>
                </a:solidFill>
              </a:rPr>
              <a:t>REPT</a:t>
            </a:r>
            <a:r>
              <a:rPr lang="en-US" sz="1600" dirty="0">
                <a:solidFill>
                  <a:srgbClr val="2F2A2B"/>
                </a:solidFill>
              </a:rPr>
              <a:t> directive </a:t>
            </a:r>
            <a:r>
              <a:rPr lang="en-US" sz="1600" b="1" dirty="0">
                <a:solidFill>
                  <a:schemeClr val="tx1"/>
                </a:solidFill>
              </a:rPr>
              <a:t>is not recognized </a:t>
            </a:r>
            <a:r>
              <a:rPr lang="en-US" sz="1600" dirty="0">
                <a:solidFill>
                  <a:srgbClr val="2F2A2B"/>
                </a:solidFill>
              </a:rPr>
              <a:t>by some other </a:t>
            </a:r>
            <a:r>
              <a:rPr lang="en-US" sz="1600" b="1" u="sng" dirty="0">
                <a:solidFill>
                  <a:schemeClr val="accent3"/>
                </a:solidFill>
              </a:rPr>
              <a:t>assemblers</a:t>
            </a:r>
            <a:r>
              <a:rPr lang="en-US" sz="1600" dirty="0">
                <a:solidFill>
                  <a:srgbClr val="2F2A2B"/>
                </a:solidFill>
              </a:rPr>
              <a:t>.</a:t>
            </a:r>
            <a:endParaRPr lang="en-US" sz="1600" dirty="0">
              <a:solidFill>
                <a:srgbClr val="2F2A2B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2750003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048259CE-322A-F647-9D6E-0FBC18546AAB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19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31074" name="Rectangle 1026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4000" dirty="0"/>
              <a:t>Basic Elements of Assembly Language: </a:t>
            </a:r>
            <a:r>
              <a:rPr lang="en-US" altLang="en-US" sz="4000" b="1" dirty="0">
                <a:solidFill>
                  <a:schemeClr val="accent3"/>
                </a:solidFill>
              </a:rPr>
              <a:t>Directives</a:t>
            </a:r>
          </a:p>
        </p:txBody>
      </p:sp>
      <p:sp>
        <p:nvSpPr>
          <p:cNvPr id="5" name="Rectangle 4"/>
          <p:cNvSpPr/>
          <p:nvPr/>
        </p:nvSpPr>
        <p:spPr>
          <a:xfrm>
            <a:off x="1329166" y="1841033"/>
            <a:ext cx="5779617" cy="45397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700" dirty="0">
                <a:solidFill>
                  <a:srgbClr val="FF0000"/>
                </a:solidFill>
              </a:rPr>
              <a:t>See Appendix A (p-591, section A5) for more directives types</a:t>
            </a:r>
          </a:p>
          <a:p>
            <a:endParaRPr lang="en-US" sz="600" dirty="0"/>
          </a:p>
          <a:p>
            <a:r>
              <a:rPr lang="en-US" sz="1700" dirty="0">
                <a:solidFill>
                  <a:schemeClr val="accent3"/>
                </a:solidFill>
              </a:rPr>
              <a:t>- label </a:t>
            </a:r>
            <a:r>
              <a:rPr lang="en-US" sz="1700" b="1" dirty="0">
                <a:solidFill>
                  <a:schemeClr val="accent3"/>
                </a:solidFill>
              </a:rPr>
              <a:t>PROC</a:t>
            </a:r>
            <a:endParaRPr lang="en-US" sz="1700" dirty="0">
              <a:solidFill>
                <a:schemeClr val="accent3"/>
              </a:solidFill>
            </a:endParaRPr>
          </a:p>
          <a:p>
            <a:r>
              <a:rPr lang="en-US" sz="1700" dirty="0"/>
              <a:t>   </a:t>
            </a:r>
            <a:r>
              <a:rPr lang="en-US" sz="1700" b="1" dirty="0"/>
              <a:t>Marks start of a procedure block </a:t>
            </a:r>
            <a:r>
              <a:rPr lang="en-US" sz="1700" dirty="0"/>
              <a:t>called label.</a:t>
            </a:r>
          </a:p>
          <a:p>
            <a:r>
              <a:rPr lang="en-US" sz="1700" dirty="0"/>
              <a:t>- name </a:t>
            </a:r>
            <a:r>
              <a:rPr lang="en-US" sz="1700" b="1" dirty="0"/>
              <a:t>ENDP</a:t>
            </a:r>
          </a:p>
          <a:p>
            <a:r>
              <a:rPr lang="en-US" sz="1700" dirty="0"/>
              <a:t>   Marks the end of procedure name previously begun with PROC.</a:t>
            </a:r>
          </a:p>
          <a:p>
            <a:r>
              <a:rPr lang="en-US" sz="1700" dirty="0">
                <a:solidFill>
                  <a:schemeClr val="accent3"/>
                </a:solidFill>
              </a:rPr>
              <a:t>- </a:t>
            </a:r>
            <a:r>
              <a:rPr lang="en-US" sz="1700" b="1" dirty="0">
                <a:solidFill>
                  <a:schemeClr val="accent3"/>
                </a:solidFill>
              </a:rPr>
              <a:t>INVOKE</a:t>
            </a:r>
            <a:r>
              <a:rPr lang="en-US" sz="1700" dirty="0">
                <a:solidFill>
                  <a:schemeClr val="accent3"/>
                </a:solidFill>
              </a:rPr>
              <a:t> expression [[ , arguments ]]</a:t>
            </a:r>
          </a:p>
          <a:p>
            <a:r>
              <a:rPr lang="en-US" sz="1700" dirty="0"/>
              <a:t>   Calls the procedure at the address given by expression,   </a:t>
            </a:r>
          </a:p>
          <a:p>
            <a:r>
              <a:rPr lang="en-US" sz="1700" dirty="0"/>
              <a:t>   passing the arguments on the stack or in   </a:t>
            </a:r>
          </a:p>
          <a:p>
            <a:r>
              <a:rPr lang="en-US" sz="1700" dirty="0"/>
              <a:t>   registers according to the standard calling conventions of the language type. </a:t>
            </a:r>
          </a:p>
          <a:p>
            <a:r>
              <a:rPr lang="en-US" sz="1700" dirty="0">
                <a:solidFill>
                  <a:schemeClr val="accent3"/>
                </a:solidFill>
              </a:rPr>
              <a:t>- .</a:t>
            </a:r>
            <a:r>
              <a:rPr lang="en-US" sz="1700" b="1" dirty="0">
                <a:solidFill>
                  <a:schemeClr val="accent3"/>
                </a:solidFill>
              </a:rPr>
              <a:t>DATA</a:t>
            </a:r>
          </a:p>
          <a:p>
            <a:r>
              <a:rPr lang="en-US" sz="1700" dirty="0"/>
              <a:t>   indicates the start of initialized data</a:t>
            </a:r>
          </a:p>
          <a:p>
            <a:r>
              <a:rPr lang="en-US" sz="1700" dirty="0">
                <a:solidFill>
                  <a:schemeClr val="accent3"/>
                </a:solidFill>
              </a:rPr>
              <a:t>- .</a:t>
            </a:r>
            <a:r>
              <a:rPr lang="en-US" sz="1700" b="1" dirty="0">
                <a:solidFill>
                  <a:schemeClr val="accent3"/>
                </a:solidFill>
              </a:rPr>
              <a:t>CODE</a:t>
            </a:r>
          </a:p>
          <a:p>
            <a:r>
              <a:rPr lang="en-US" sz="1700" dirty="0"/>
              <a:t>    indicates the start of a code segment</a:t>
            </a:r>
          </a:p>
          <a:p>
            <a:r>
              <a:rPr lang="en-US" sz="1700" dirty="0">
                <a:solidFill>
                  <a:schemeClr val="accent3"/>
                </a:solidFill>
                <a:effectLst/>
              </a:rPr>
              <a:t>- .</a:t>
            </a:r>
            <a:r>
              <a:rPr lang="en-US" sz="1700" b="1" dirty="0">
                <a:solidFill>
                  <a:schemeClr val="accent3"/>
                </a:solidFill>
                <a:effectLst/>
              </a:rPr>
              <a:t>STACK </a:t>
            </a:r>
            <a:r>
              <a:rPr lang="en-US" sz="1700" dirty="0">
                <a:solidFill>
                  <a:schemeClr val="accent3"/>
                </a:solidFill>
              </a:rPr>
              <a:t>indicates the start of a stack segment</a:t>
            </a:r>
            <a:endParaRPr lang="en-US" sz="1700" b="1" dirty="0">
              <a:solidFill>
                <a:schemeClr val="accent3"/>
              </a:solidFill>
              <a:effectLst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108783" y="2296308"/>
            <a:ext cx="4921323" cy="227569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7385629" y="4107000"/>
            <a:ext cx="834502" cy="44689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7360920" y="2905726"/>
            <a:ext cx="834502" cy="44689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14953" y="2299700"/>
            <a:ext cx="471055" cy="25225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7719753" y="2497820"/>
            <a:ext cx="471055" cy="25225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3464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048259CE-322A-F647-9D6E-0FBC18546AAB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20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31074" name="Rectangle 1026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4000" dirty="0"/>
              <a:t>Basic Elements of Assembly Language: </a:t>
            </a:r>
            <a:r>
              <a:rPr lang="en-US" altLang="en-US" sz="4000" b="1" dirty="0">
                <a:solidFill>
                  <a:schemeClr val="accent3"/>
                </a:solidFill>
              </a:rPr>
              <a:t>Directives</a:t>
            </a:r>
          </a:p>
        </p:txBody>
      </p:sp>
      <p:sp>
        <p:nvSpPr>
          <p:cNvPr id="5" name="Rectangle 4"/>
          <p:cNvSpPr/>
          <p:nvPr/>
        </p:nvSpPr>
        <p:spPr>
          <a:xfrm>
            <a:off x="2067847" y="2898243"/>
            <a:ext cx="8836137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Appendix A contains a useful reference for directives and operators.</a:t>
            </a:r>
          </a:p>
          <a:p>
            <a:endParaRPr lang="en-US" sz="2400" dirty="0"/>
          </a:p>
          <a:p>
            <a:endParaRPr lang="en-US" sz="2400" dirty="0">
              <a:solidFill>
                <a:srgbClr val="2F2A2B"/>
              </a:solidFill>
              <a:effectLst/>
              <a:latin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32974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b="1" dirty="0"/>
              <a:t>Outline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1277815" y="1868449"/>
            <a:ext cx="6172200" cy="440761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600"/>
              </a:spcBef>
              <a:buFont typeface="Arial" charset="0"/>
              <a:buChar char="•"/>
            </a:pPr>
            <a:r>
              <a:rPr lang="en-US" altLang="en-US" sz="2400" b="1" dirty="0">
                <a:solidFill>
                  <a:schemeClr val="accent3"/>
                </a:solidFill>
              </a:rPr>
              <a:t> Basic Elements of Assembly Language</a:t>
            </a:r>
          </a:p>
          <a:p>
            <a:pPr>
              <a:lnSpc>
                <a:spcPct val="150000"/>
              </a:lnSpc>
              <a:spcBef>
                <a:spcPts val="600"/>
              </a:spcBef>
              <a:buFont typeface="Arial" charset="0"/>
              <a:buChar char="•"/>
            </a:pPr>
            <a:r>
              <a:rPr lang="en-US" altLang="en-US" sz="2400" dirty="0"/>
              <a:t> Example: Adding and Subtracting Integers</a:t>
            </a:r>
          </a:p>
          <a:p>
            <a:pPr>
              <a:lnSpc>
                <a:spcPct val="150000"/>
              </a:lnSpc>
              <a:spcBef>
                <a:spcPts val="600"/>
              </a:spcBef>
              <a:buFont typeface="Arial" charset="0"/>
              <a:buChar char="•"/>
            </a:pPr>
            <a:r>
              <a:rPr lang="en-US" altLang="en-US" sz="2400" dirty="0"/>
              <a:t> Assembling, Linking, and Running Programs</a:t>
            </a:r>
          </a:p>
          <a:p>
            <a:pPr>
              <a:lnSpc>
                <a:spcPct val="150000"/>
              </a:lnSpc>
              <a:spcBef>
                <a:spcPts val="600"/>
              </a:spcBef>
              <a:buFont typeface="Arial" charset="0"/>
              <a:buChar char="•"/>
            </a:pPr>
            <a:r>
              <a:rPr lang="en-US" altLang="en-US" sz="2400" dirty="0"/>
              <a:t> Defining Data</a:t>
            </a:r>
          </a:p>
          <a:p>
            <a:pPr>
              <a:lnSpc>
                <a:spcPct val="150000"/>
              </a:lnSpc>
              <a:spcBef>
                <a:spcPts val="600"/>
              </a:spcBef>
              <a:buFont typeface="Arial" charset="0"/>
              <a:buChar char="•"/>
            </a:pPr>
            <a:r>
              <a:rPr lang="en-US" altLang="en-US" sz="2400" dirty="0"/>
              <a:t> Symbolic Constants</a:t>
            </a:r>
          </a:p>
          <a:p>
            <a:pPr>
              <a:lnSpc>
                <a:spcPct val="150000"/>
              </a:lnSpc>
              <a:spcBef>
                <a:spcPts val="600"/>
              </a:spcBef>
              <a:buFont typeface="Arial" charset="0"/>
              <a:buChar char="•"/>
            </a:pPr>
            <a:r>
              <a:rPr lang="en-US" altLang="en-US" sz="2400" dirty="0"/>
              <a:t> 64-Bit Programming</a:t>
            </a:r>
            <a:endParaRPr lang="en-US" altLang="en-US" sz="3200" i="1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223527" y="6369845"/>
            <a:ext cx="1312025" cy="365125"/>
          </a:xfrm>
        </p:spPr>
        <p:txBody>
          <a:bodyPr/>
          <a:lstStyle/>
          <a:p>
            <a:pPr algn="ctr"/>
            <a:fld id="{755F7E7C-0370-0947-BF7A-78A4B49FB1FE}" type="slidenum">
              <a:rPr lang="en-US" sz="1600" smtClean="0">
                <a:solidFill>
                  <a:schemeClr val="tx1"/>
                </a:solidFill>
              </a:rPr>
              <a:pPr algn="ctr"/>
              <a:t>3</a:t>
            </a:fld>
            <a:endParaRPr lang="en-US" sz="16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37532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46CDAF16-FB52-9649-A4B1-7AAA8EAA2706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21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808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sz="3600" dirty="0"/>
              <a:t>Basic Elements of Assembly Language: </a:t>
            </a:r>
            <a:r>
              <a:rPr lang="en-US" altLang="en-US" sz="4000" b="1" dirty="0">
                <a:solidFill>
                  <a:schemeClr val="accent3"/>
                </a:solidFill>
              </a:rPr>
              <a:t>Instructions</a:t>
            </a:r>
          </a:p>
        </p:txBody>
      </p:sp>
      <p:sp>
        <p:nvSpPr>
          <p:cNvPr id="1126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02895" y="1850672"/>
            <a:ext cx="7010400" cy="4495800"/>
          </a:xfrm>
        </p:spPr>
        <p:txBody>
          <a:bodyPr/>
          <a:lstStyle/>
          <a:p>
            <a:pPr eaLnBrk="1" hangingPunct="1">
              <a:buFont typeface="Arial" charset="0"/>
              <a:buChar char="•"/>
            </a:pPr>
            <a:r>
              <a:rPr lang="en-US" altLang="en-US" dirty="0"/>
              <a:t> </a:t>
            </a:r>
            <a:r>
              <a:rPr lang="en-US" altLang="en-US" b="1" dirty="0"/>
              <a:t>Assembled</a:t>
            </a:r>
            <a:r>
              <a:rPr lang="en-US" altLang="en-US" dirty="0"/>
              <a:t> into machine code by assembler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en-US" dirty="0"/>
              <a:t> </a:t>
            </a:r>
            <a:r>
              <a:rPr lang="en-US" altLang="en-US" b="1" dirty="0"/>
              <a:t>Executed</a:t>
            </a:r>
            <a:r>
              <a:rPr lang="en-US" altLang="en-US" dirty="0"/>
              <a:t> at runtime by the CPU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en-US" dirty="0"/>
              <a:t> We use the Intel IA-32 instruction set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en-US" dirty="0"/>
              <a:t> An instruction contains:</a:t>
            </a:r>
          </a:p>
          <a:p>
            <a:pPr lvl="1" eaLnBrk="1" hangingPunct="1"/>
            <a:r>
              <a:rPr lang="en-US" altLang="en-US" dirty="0">
                <a:solidFill>
                  <a:schemeClr val="accent3"/>
                </a:solidFill>
              </a:rPr>
              <a:t>Label		(optional)</a:t>
            </a:r>
          </a:p>
          <a:p>
            <a:pPr lvl="1" eaLnBrk="1" hangingPunct="1"/>
            <a:r>
              <a:rPr lang="en-US" altLang="en-US" dirty="0">
                <a:solidFill>
                  <a:schemeClr val="accent3"/>
                </a:solidFill>
              </a:rPr>
              <a:t>Mnemonic	(required)</a:t>
            </a:r>
          </a:p>
          <a:p>
            <a:pPr lvl="1" eaLnBrk="1" hangingPunct="1"/>
            <a:r>
              <a:rPr lang="en-US" altLang="en-US" dirty="0">
                <a:solidFill>
                  <a:schemeClr val="accent3"/>
                </a:solidFill>
              </a:rPr>
              <a:t>Operand	(depends on the instruction)</a:t>
            </a:r>
          </a:p>
          <a:p>
            <a:pPr lvl="1" eaLnBrk="1" hangingPunct="1"/>
            <a:r>
              <a:rPr lang="en-US" altLang="en-US" dirty="0">
                <a:solidFill>
                  <a:schemeClr val="accent3"/>
                </a:solidFill>
              </a:rPr>
              <a:t>Comment	(optional)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1556" y="4850230"/>
            <a:ext cx="5448300" cy="4826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2280" y="5195330"/>
            <a:ext cx="7676006" cy="50162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520440" y="5840745"/>
            <a:ext cx="6416040" cy="369332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dirty="0"/>
              <a:t> The </a:t>
            </a:r>
            <a:r>
              <a:rPr lang="en-US" b="1" dirty="0"/>
              <a:t>label</a:t>
            </a:r>
            <a:r>
              <a:rPr lang="en-US" dirty="0"/>
              <a:t> repeat can be used to </a:t>
            </a:r>
            <a:r>
              <a:rPr lang="en-US" b="1" dirty="0"/>
              <a:t>refer to this particular statement.</a:t>
            </a:r>
            <a:endParaRPr lang="en-US" b="1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0224032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65F07909-4C22-2D42-930C-B9629AF8A99F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22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8192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4000" dirty="0">
                <a:solidFill>
                  <a:schemeClr val="tx1"/>
                </a:solidFill>
              </a:rPr>
              <a:t>Instructions: </a:t>
            </a:r>
            <a:r>
              <a:rPr lang="en-US" altLang="en-US" sz="4000" b="1" dirty="0">
                <a:solidFill>
                  <a:schemeClr val="accent3"/>
                </a:solidFill>
              </a:rPr>
              <a:t>Labels</a:t>
            </a:r>
          </a:p>
        </p:txBody>
      </p:sp>
      <p:sp>
        <p:nvSpPr>
          <p:cNvPr id="1229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49557" y="2056218"/>
            <a:ext cx="9932231" cy="4308423"/>
          </a:xfrm>
        </p:spPr>
        <p:txBody>
          <a:bodyPr>
            <a:normAutofit/>
          </a:bodyPr>
          <a:lstStyle/>
          <a:p>
            <a:pPr marL="0" indent="0" eaLnBrk="1" hangingPunct="1">
              <a:buNone/>
            </a:pPr>
            <a:r>
              <a:rPr lang="en-US" altLang="en-US" b="1" dirty="0">
                <a:solidFill>
                  <a:srgbClr val="00B050"/>
                </a:solidFill>
              </a:rPr>
              <a:t> </a:t>
            </a:r>
          </a:p>
          <a:p>
            <a:pPr marL="0" indent="0" eaLnBrk="1" hangingPunct="1">
              <a:buNone/>
            </a:pPr>
            <a:endParaRPr lang="en-US" altLang="en-US" b="1" dirty="0">
              <a:solidFill>
                <a:srgbClr val="00B050"/>
              </a:solidFill>
            </a:endParaRPr>
          </a:p>
          <a:p>
            <a:pPr marL="0" indent="0" eaLnBrk="1" hangingPunct="1">
              <a:buNone/>
            </a:pPr>
            <a:r>
              <a:rPr lang="en-US" altLang="en-US" b="1" dirty="0">
                <a:solidFill>
                  <a:srgbClr val="00B050"/>
                </a:solidFill>
              </a:rPr>
              <a:t>1. Code label</a:t>
            </a:r>
          </a:p>
          <a:p>
            <a:pPr lvl="1" eaLnBrk="1" hangingPunct="1">
              <a:buFont typeface="Arial" charset="0"/>
              <a:buChar char="•"/>
            </a:pPr>
            <a:r>
              <a:rPr lang="en-US" altLang="en-US" dirty="0"/>
              <a:t>target of </a:t>
            </a:r>
            <a:r>
              <a:rPr lang="en-US" altLang="en-US" b="1" dirty="0"/>
              <a:t>jump</a:t>
            </a:r>
            <a:r>
              <a:rPr lang="en-US" altLang="en-US" dirty="0"/>
              <a:t> and </a:t>
            </a:r>
            <a:r>
              <a:rPr lang="en-US" altLang="en-US" b="1" dirty="0"/>
              <a:t>loop</a:t>
            </a:r>
            <a:r>
              <a:rPr lang="en-US" altLang="en-US" dirty="0"/>
              <a:t> instructions</a:t>
            </a:r>
          </a:p>
          <a:p>
            <a:pPr lvl="1" eaLnBrk="1" hangingPunct="1">
              <a:buFont typeface="Arial" charset="0"/>
              <a:buChar char="•"/>
            </a:pPr>
            <a:r>
              <a:rPr lang="en-US" altLang="en-US" b="1" u="sng" dirty="0">
                <a:solidFill>
                  <a:schemeClr val="accent3"/>
                </a:solidFill>
              </a:rPr>
              <a:t>ex1</a:t>
            </a:r>
            <a:r>
              <a:rPr lang="en-US" altLang="en-US" dirty="0"/>
              <a:t>:   </a:t>
            </a:r>
            <a:r>
              <a:rPr lang="en-US" altLang="en-US" b="1" dirty="0">
                <a:solidFill>
                  <a:schemeClr val="tx2"/>
                </a:solidFill>
              </a:rPr>
              <a:t>L1:			</a:t>
            </a:r>
            <a:r>
              <a:rPr lang="en-US" altLang="en-US" dirty="0"/>
              <a:t>(followed by </a:t>
            </a:r>
            <a:r>
              <a:rPr lang="en-US" altLang="en-US" dirty="0">
                <a:solidFill>
                  <a:srgbClr val="C00000"/>
                </a:solidFill>
              </a:rPr>
              <a:t>colon</a:t>
            </a:r>
            <a:r>
              <a:rPr lang="en-US" altLang="en-US" dirty="0"/>
              <a:t>)</a:t>
            </a:r>
          </a:p>
          <a:p>
            <a:pPr lvl="1" eaLnBrk="1" hangingPunct="1">
              <a:buFont typeface="Arial" charset="0"/>
              <a:buChar char="•"/>
            </a:pPr>
            <a:endParaRPr lang="en-US" altLang="en-US" b="1" dirty="0">
              <a:solidFill>
                <a:schemeClr val="tx2"/>
              </a:solidFill>
            </a:endParaRPr>
          </a:p>
          <a:p>
            <a:pPr lvl="1">
              <a:buFont typeface="Arial" charset="0"/>
              <a:buChar char="•"/>
            </a:pPr>
            <a:r>
              <a:rPr lang="en-US" altLang="en-US" b="1" u="sng" dirty="0">
                <a:solidFill>
                  <a:schemeClr val="accent3"/>
                </a:solidFill>
              </a:rPr>
              <a:t>Ex2 </a:t>
            </a:r>
            <a:r>
              <a:rPr lang="en-US" altLang="en-US" dirty="0"/>
              <a:t>:</a:t>
            </a:r>
            <a:endParaRPr lang="en-US" altLang="en-US" b="1" dirty="0">
              <a:solidFill>
                <a:schemeClr val="tx2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326013" y="4515916"/>
            <a:ext cx="284034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F2A2B"/>
                </a:solidFill>
                <a:latin typeface="Helvetica" charset="0"/>
              </a:rPr>
              <a:t>target:</a:t>
            </a:r>
          </a:p>
          <a:p>
            <a:pPr lvl="1"/>
            <a:r>
              <a:rPr lang="en-US" dirty="0">
                <a:solidFill>
                  <a:srgbClr val="2F2A2B"/>
                </a:solidFill>
                <a:latin typeface="Helvetica" charset="0"/>
              </a:rPr>
              <a:t>    </a:t>
            </a:r>
            <a:r>
              <a:rPr lang="en-US" dirty="0" err="1">
                <a:solidFill>
                  <a:srgbClr val="2F2A2B"/>
                </a:solidFill>
                <a:latin typeface="Helvetica" charset="0"/>
              </a:rPr>
              <a:t>mov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 </a:t>
            </a:r>
            <a:r>
              <a:rPr lang="en-US" dirty="0" err="1">
                <a:solidFill>
                  <a:srgbClr val="2F2A2B"/>
                </a:solidFill>
                <a:latin typeface="Helvetica" charset="0"/>
              </a:rPr>
              <a:t>ax,bx</a:t>
            </a:r>
            <a:endParaRPr lang="en-US" dirty="0">
              <a:solidFill>
                <a:srgbClr val="2F2A2B"/>
              </a:solidFill>
              <a:latin typeface="Helvetica" charset="0"/>
            </a:endParaRPr>
          </a:p>
          <a:p>
            <a:pPr lvl="1"/>
            <a:r>
              <a:rPr lang="en-US" dirty="0">
                <a:solidFill>
                  <a:srgbClr val="2F2A2B"/>
                </a:solidFill>
                <a:latin typeface="Helvetica" charset="0"/>
              </a:rPr>
              <a:t>    ...</a:t>
            </a:r>
          </a:p>
          <a:p>
            <a:pPr lvl="1"/>
            <a:r>
              <a:rPr lang="en-US" dirty="0">
                <a:solidFill>
                  <a:srgbClr val="2F2A2B"/>
                </a:solidFill>
                <a:latin typeface="Helvetica" charset="0"/>
              </a:rPr>
              <a:t>    </a:t>
            </a:r>
            <a:r>
              <a:rPr lang="en-US" dirty="0" err="1">
                <a:solidFill>
                  <a:srgbClr val="2F2A2B"/>
                </a:solidFill>
                <a:latin typeface="Helvetica" charset="0"/>
              </a:rPr>
              <a:t>jmp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 target</a:t>
            </a:r>
            <a:endParaRPr lang="en-US" dirty="0">
              <a:solidFill>
                <a:srgbClr val="2F2A2B"/>
              </a:solidFill>
              <a:effectLst/>
              <a:latin typeface="Helvetica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166360" y="4945031"/>
            <a:ext cx="6522720" cy="83099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2F2A2B"/>
                </a:solidFill>
                <a:latin typeface="Helvetica" charset="0"/>
              </a:rPr>
              <a:t>A </a:t>
            </a:r>
            <a:r>
              <a:rPr lang="en-US" sz="1600" b="1" dirty="0">
                <a:solidFill>
                  <a:schemeClr val="accent3"/>
                </a:solidFill>
                <a:latin typeface="Helvetica" charset="0"/>
              </a:rPr>
              <a:t>code label </a:t>
            </a:r>
            <a:r>
              <a:rPr lang="en-US" sz="1600" dirty="0">
                <a:solidFill>
                  <a:srgbClr val="2F2A2B"/>
                </a:solidFill>
                <a:latin typeface="Helvetica" charset="0"/>
              </a:rPr>
              <a:t>can </a:t>
            </a:r>
            <a:r>
              <a:rPr lang="en-US" sz="1600" b="1" u="sng" dirty="0">
                <a:solidFill>
                  <a:srgbClr val="2F2A2B"/>
                </a:solidFill>
                <a:latin typeface="Helvetica" charset="0"/>
              </a:rPr>
              <a:t>share the same line with an instruction</a:t>
            </a:r>
            <a:r>
              <a:rPr lang="en-US" sz="1600" dirty="0">
                <a:solidFill>
                  <a:srgbClr val="2F2A2B"/>
                </a:solidFill>
                <a:latin typeface="Helvetica" charset="0"/>
              </a:rPr>
              <a:t>, or it can be </a:t>
            </a:r>
            <a:r>
              <a:rPr lang="en-US" sz="1600" b="1" u="sng" dirty="0">
                <a:solidFill>
                  <a:srgbClr val="2F2A2B"/>
                </a:solidFill>
                <a:latin typeface="Helvetica" charset="0"/>
              </a:rPr>
              <a:t>on a line by itself</a:t>
            </a:r>
            <a:r>
              <a:rPr lang="en-US" sz="1600" dirty="0">
                <a:solidFill>
                  <a:srgbClr val="2F2A2B"/>
                </a:solidFill>
                <a:latin typeface="Helvetica" charset="0"/>
              </a:rPr>
              <a:t>:</a:t>
            </a:r>
          </a:p>
          <a:p>
            <a:pPr lvl="2"/>
            <a:r>
              <a:rPr lang="en-US" sz="1600" dirty="0">
                <a:solidFill>
                  <a:srgbClr val="2F2A2B"/>
                </a:solidFill>
                <a:latin typeface="Helvetica" charset="0"/>
              </a:rPr>
              <a:t>L1: </a:t>
            </a:r>
            <a:r>
              <a:rPr lang="en-US" sz="1600" dirty="0" err="1">
                <a:solidFill>
                  <a:srgbClr val="2F2A2B"/>
                </a:solidFill>
                <a:latin typeface="Helvetica" charset="0"/>
              </a:rPr>
              <a:t>mov</a:t>
            </a:r>
            <a:r>
              <a:rPr lang="en-US" sz="1600" dirty="0">
                <a:solidFill>
                  <a:srgbClr val="2F2A2B"/>
                </a:solidFill>
                <a:latin typeface="Helvetica" charset="0"/>
              </a:rPr>
              <a:t> </a:t>
            </a:r>
            <a:r>
              <a:rPr lang="en-US" sz="1600" dirty="0" err="1">
                <a:solidFill>
                  <a:srgbClr val="2F2A2B"/>
                </a:solidFill>
                <a:latin typeface="Helvetica" charset="0"/>
              </a:rPr>
              <a:t>ax,bx</a:t>
            </a:r>
            <a:endParaRPr lang="en-US" sz="1600" dirty="0">
              <a:solidFill>
                <a:srgbClr val="2F2A2B"/>
              </a:solidFill>
              <a:latin typeface="Helvetica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207008" y="1764792"/>
            <a:ext cx="6096000" cy="114351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30000"/>
              </a:lnSpc>
              <a:buFont typeface="Arial" charset="0"/>
              <a:buChar char="•"/>
            </a:pPr>
            <a:r>
              <a:rPr lang="en-US" altLang="en-US" dirty="0"/>
              <a:t> </a:t>
            </a:r>
            <a:r>
              <a:rPr lang="en-US" altLang="en-US" b="1" dirty="0"/>
              <a:t>Act as place markers</a:t>
            </a:r>
          </a:p>
          <a:p>
            <a:pPr marL="742950" lvl="1" indent="-285750">
              <a:lnSpc>
                <a:spcPct val="130000"/>
              </a:lnSpc>
              <a:buFont typeface="Courier New" charset="0"/>
              <a:buChar char="o"/>
            </a:pPr>
            <a:r>
              <a:rPr lang="en-US" altLang="en-US" dirty="0"/>
              <a:t> Marks the address (offset) of </a:t>
            </a:r>
            <a:r>
              <a:rPr lang="en-US" altLang="en-US" b="1" dirty="0">
                <a:solidFill>
                  <a:srgbClr val="00B050"/>
                </a:solidFill>
              </a:rPr>
              <a:t>code</a:t>
            </a:r>
            <a:r>
              <a:rPr lang="en-US" altLang="en-US" dirty="0">
                <a:solidFill>
                  <a:srgbClr val="00B050"/>
                </a:solidFill>
              </a:rPr>
              <a:t> </a:t>
            </a:r>
            <a:r>
              <a:rPr lang="en-US" altLang="en-US" dirty="0"/>
              <a:t>and </a:t>
            </a:r>
            <a:r>
              <a:rPr lang="en-US" altLang="en-US" b="1" dirty="0">
                <a:solidFill>
                  <a:srgbClr val="00B050"/>
                </a:solidFill>
              </a:rPr>
              <a:t>data</a:t>
            </a:r>
          </a:p>
          <a:p>
            <a:pPr>
              <a:lnSpc>
                <a:spcPct val="130000"/>
              </a:lnSpc>
              <a:buFont typeface="Arial" charset="0"/>
              <a:buChar char="•"/>
            </a:pPr>
            <a:r>
              <a:rPr lang="en-US" altLang="en-US" dirty="0"/>
              <a:t> Follow identifier rules</a:t>
            </a:r>
          </a:p>
        </p:txBody>
      </p:sp>
    </p:spTree>
    <p:extLst>
      <p:ext uri="{BB962C8B-B14F-4D97-AF65-F5344CB8AC3E}">
        <p14:creationId xmlns:p14="http://schemas.microsoft.com/office/powerpoint/2010/main" val="9275432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65F07909-4C22-2D42-930C-B9629AF8A99F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23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8192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4000" dirty="0">
                <a:solidFill>
                  <a:schemeClr val="tx1"/>
                </a:solidFill>
              </a:rPr>
              <a:t>Instructions: </a:t>
            </a:r>
            <a:r>
              <a:rPr lang="en-US" altLang="en-US" sz="4000" b="1" dirty="0">
                <a:solidFill>
                  <a:schemeClr val="accent3"/>
                </a:solidFill>
              </a:rPr>
              <a:t>Labels</a:t>
            </a:r>
          </a:p>
        </p:txBody>
      </p:sp>
      <p:sp>
        <p:nvSpPr>
          <p:cNvPr id="1229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40371" y="1912494"/>
            <a:ext cx="9932231" cy="4308423"/>
          </a:xfrm>
        </p:spPr>
        <p:txBody>
          <a:bodyPr>
            <a:normAutofit/>
          </a:bodyPr>
          <a:lstStyle/>
          <a:p>
            <a:pPr marL="0" indent="0" eaLnBrk="1" hangingPunct="1">
              <a:buNone/>
            </a:pPr>
            <a:r>
              <a:rPr lang="en-US" altLang="en-US" b="1" dirty="0">
                <a:solidFill>
                  <a:srgbClr val="00B050"/>
                </a:solidFill>
              </a:rPr>
              <a:t>2. Data label</a:t>
            </a:r>
          </a:p>
          <a:p>
            <a:pPr lvl="1" eaLnBrk="1" hangingPunct="1">
              <a:buFont typeface="Courier New" charset="0"/>
              <a:buChar char="o"/>
            </a:pPr>
            <a:r>
              <a:rPr lang="en-US" altLang="en-US" dirty="0"/>
              <a:t>must be unique</a:t>
            </a:r>
          </a:p>
          <a:p>
            <a:pPr lvl="1" eaLnBrk="1" hangingPunct="1">
              <a:lnSpc>
                <a:spcPct val="140000"/>
              </a:lnSpc>
              <a:buFont typeface="Courier New" charset="0"/>
              <a:buChar char="o"/>
            </a:pPr>
            <a:r>
              <a:rPr lang="en-US" altLang="en-US" b="1" u="sng" dirty="0">
                <a:solidFill>
                  <a:schemeClr val="accent3"/>
                </a:solidFill>
              </a:rPr>
              <a:t>Ex</a:t>
            </a:r>
            <a:r>
              <a:rPr lang="en-US" altLang="en-US" dirty="0"/>
              <a:t>: one data </a:t>
            </a:r>
            <a:r>
              <a:rPr lang="en-US" altLang="en-US" dirty="0">
                <a:sym typeface="Wingdings"/>
              </a:rPr>
              <a:t></a:t>
            </a:r>
            <a:r>
              <a:rPr lang="en-US" altLang="en-US" dirty="0"/>
              <a:t>                 </a:t>
            </a:r>
            <a:r>
              <a:rPr lang="en-US" altLang="en-US" b="1" dirty="0">
                <a:solidFill>
                  <a:srgbClr val="00B050"/>
                </a:solidFill>
              </a:rPr>
              <a:t>count</a:t>
            </a:r>
            <a:r>
              <a:rPr lang="en-US" altLang="en-US" b="1" dirty="0">
                <a:solidFill>
                  <a:schemeClr val="tx2"/>
                </a:solidFill>
              </a:rPr>
              <a:t> DWORD 100</a:t>
            </a:r>
            <a:r>
              <a:rPr lang="en-US" altLang="en-US" dirty="0"/>
              <a:t>		</a:t>
            </a:r>
            <a:r>
              <a:rPr lang="en-US" altLang="en-US" dirty="0">
                <a:solidFill>
                  <a:srgbClr val="FF0000"/>
                </a:solidFill>
              </a:rPr>
              <a:t>(not followed by colon)</a:t>
            </a:r>
          </a:p>
          <a:p>
            <a:pPr lvl="1" eaLnBrk="1" hangingPunct="1">
              <a:lnSpc>
                <a:spcPct val="140000"/>
              </a:lnSpc>
              <a:buFont typeface="Courier New" charset="0"/>
              <a:buChar char="o"/>
            </a:pPr>
            <a:endParaRPr lang="en-US" altLang="en-US" dirty="0"/>
          </a:p>
          <a:p>
            <a:pPr lvl="1" eaLnBrk="1" hangingPunct="1">
              <a:lnSpc>
                <a:spcPct val="140000"/>
              </a:lnSpc>
              <a:buFont typeface="Courier New" charset="0"/>
              <a:buChar char="o"/>
            </a:pPr>
            <a:r>
              <a:rPr lang="en-US" altLang="en-US" b="1" dirty="0">
                <a:solidFill>
                  <a:schemeClr val="accent3"/>
                </a:solidFill>
              </a:rPr>
              <a:t>Ex</a:t>
            </a:r>
            <a:r>
              <a:rPr lang="en-US" altLang="en-US" dirty="0"/>
              <a:t>: multiple data  </a:t>
            </a:r>
            <a:r>
              <a:rPr lang="en-US" altLang="en-US" dirty="0">
                <a:sym typeface="Wingdings"/>
              </a:rPr>
              <a:t>  </a:t>
            </a:r>
            <a:endParaRPr lang="en-US" altLang="en-US" dirty="0"/>
          </a:p>
          <a:p>
            <a:pPr marL="0" indent="0" eaLnBrk="1" hangingPunct="1">
              <a:buNone/>
            </a:pPr>
            <a:r>
              <a:rPr lang="en-US" altLang="en-US" b="1" dirty="0">
                <a:solidFill>
                  <a:srgbClr val="00B050"/>
                </a:solidFill>
              </a:rPr>
              <a:t> </a:t>
            </a:r>
          </a:p>
        </p:txBody>
      </p:sp>
      <p:sp>
        <p:nvSpPr>
          <p:cNvPr id="3" name="Rectangle 2"/>
          <p:cNvSpPr/>
          <p:nvPr/>
        </p:nvSpPr>
        <p:spPr>
          <a:xfrm>
            <a:off x="3871210" y="374353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i-FI" b="1" dirty="0" err="1">
                <a:solidFill>
                  <a:srgbClr val="00B050"/>
                </a:solidFill>
              </a:rPr>
              <a:t>array</a:t>
            </a:r>
            <a:r>
              <a:rPr lang="fi-FI" dirty="0">
                <a:solidFill>
                  <a:srgbClr val="00B050"/>
                </a:solidFill>
              </a:rPr>
              <a:t>  </a:t>
            </a:r>
            <a:r>
              <a:rPr lang="fi-FI" b="1" dirty="0">
                <a:solidFill>
                  <a:srgbClr val="2F2A2B"/>
                </a:solidFill>
              </a:rPr>
              <a:t>DWORD</a:t>
            </a:r>
            <a:r>
              <a:rPr lang="fi-FI" dirty="0">
                <a:solidFill>
                  <a:srgbClr val="2F2A2B"/>
                </a:solidFill>
              </a:rPr>
              <a:t> 1024, 2048</a:t>
            </a:r>
          </a:p>
          <a:p>
            <a:r>
              <a:rPr lang="fi-FI" dirty="0">
                <a:solidFill>
                  <a:srgbClr val="2F2A2B"/>
                </a:solidFill>
              </a:rPr>
              <a:t>           </a:t>
            </a:r>
            <a:r>
              <a:rPr lang="fi-FI" b="1" dirty="0">
                <a:solidFill>
                  <a:srgbClr val="2F2A2B"/>
                </a:solidFill>
              </a:rPr>
              <a:t>DWORD</a:t>
            </a:r>
            <a:r>
              <a:rPr lang="fi-FI" dirty="0">
                <a:solidFill>
                  <a:srgbClr val="2F2A2B"/>
                </a:solidFill>
              </a:rPr>
              <a:t> 4096, 8192</a:t>
            </a:r>
            <a:endParaRPr lang="fi-FI" dirty="0">
              <a:solidFill>
                <a:srgbClr val="2F2A2B"/>
              </a:solidFill>
              <a:effectLst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871210" y="4982228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i-FI" b="1" dirty="0" err="1">
                <a:solidFill>
                  <a:srgbClr val="00B050"/>
                </a:solidFill>
              </a:rPr>
              <a:t>array</a:t>
            </a:r>
            <a:r>
              <a:rPr lang="fi-FI" dirty="0">
                <a:solidFill>
                  <a:srgbClr val="00B050"/>
                </a:solidFill>
              </a:rPr>
              <a:t>  </a:t>
            </a:r>
            <a:r>
              <a:rPr lang="fi-FI" b="1" dirty="0">
                <a:solidFill>
                  <a:srgbClr val="2F2A2B"/>
                </a:solidFill>
              </a:rPr>
              <a:t>DWORD</a:t>
            </a:r>
            <a:r>
              <a:rPr lang="fi-FI" dirty="0">
                <a:solidFill>
                  <a:srgbClr val="2F2A2B"/>
                </a:solidFill>
              </a:rPr>
              <a:t> 1024, 2048, 4096, 8192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029200" y="4465320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or</a:t>
            </a:r>
          </a:p>
        </p:txBody>
      </p:sp>
    </p:spTree>
    <p:extLst>
      <p:ext uri="{BB962C8B-B14F-4D97-AF65-F5344CB8AC3E}">
        <p14:creationId xmlns:p14="http://schemas.microsoft.com/office/powerpoint/2010/main" val="1608630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1CADE751-43D3-064F-845F-73CC1D9A7B72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24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8294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4000" dirty="0">
                <a:solidFill>
                  <a:schemeClr val="tx1"/>
                </a:solidFill>
              </a:rPr>
              <a:t>Instructions:</a:t>
            </a:r>
            <a:r>
              <a:rPr lang="en-US" altLang="en-US" sz="4000" b="1" dirty="0">
                <a:solidFill>
                  <a:schemeClr val="tx1"/>
                </a:solidFill>
              </a:rPr>
              <a:t> </a:t>
            </a:r>
            <a:r>
              <a:rPr lang="en-US" altLang="en-US" sz="4000" b="1" dirty="0">
                <a:solidFill>
                  <a:schemeClr val="accent3"/>
                </a:solidFill>
              </a:rPr>
              <a:t>Mnemonics</a:t>
            </a:r>
          </a:p>
        </p:txBody>
      </p:sp>
      <p:sp>
        <p:nvSpPr>
          <p:cNvPr id="1331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38870" y="1917515"/>
            <a:ext cx="8155649" cy="4495800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altLang="en-US" dirty="0"/>
              <a:t> Instruction </a:t>
            </a:r>
            <a:r>
              <a:rPr lang="en-US" altLang="en-US" b="1" dirty="0"/>
              <a:t>Mnemonics</a:t>
            </a:r>
          </a:p>
          <a:p>
            <a:pPr lvl="1" eaLnBrk="1" hangingPunct="1"/>
            <a:r>
              <a:rPr lang="en-US" altLang="en-US" sz="2000" dirty="0"/>
              <a:t>examples: </a:t>
            </a:r>
            <a:r>
              <a:rPr lang="en-US" altLang="en-US" sz="2000" dirty="0">
                <a:solidFill>
                  <a:schemeClr val="accent3"/>
                </a:solidFill>
              </a:rPr>
              <a:t>MOV, ADD, SUB, MUL, JMP, CALL</a:t>
            </a:r>
          </a:p>
          <a:p>
            <a:pPr marL="0" indent="0">
              <a:buNone/>
            </a:pPr>
            <a:r>
              <a:rPr lang="en-US" altLang="en-US" dirty="0"/>
              <a:t>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9850" y="3277869"/>
            <a:ext cx="5614669" cy="2653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4584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1CADE751-43D3-064F-845F-73CC1D9A7B72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25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8294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4000" dirty="0">
                <a:solidFill>
                  <a:schemeClr val="tx1"/>
                </a:solidFill>
              </a:rPr>
              <a:t>Instructions:</a:t>
            </a:r>
            <a:r>
              <a:rPr lang="en-US" altLang="en-US" sz="4000" b="1" dirty="0">
                <a:solidFill>
                  <a:schemeClr val="tx1"/>
                </a:solidFill>
              </a:rPr>
              <a:t> </a:t>
            </a:r>
            <a:r>
              <a:rPr lang="en-US" altLang="en-US" sz="4000" b="1" dirty="0">
                <a:solidFill>
                  <a:schemeClr val="accent3"/>
                </a:solidFill>
              </a:rPr>
              <a:t>Operands</a:t>
            </a:r>
          </a:p>
        </p:txBody>
      </p:sp>
      <p:sp>
        <p:nvSpPr>
          <p:cNvPr id="1331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38870" y="1917515"/>
            <a:ext cx="8155649" cy="4495800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altLang="en-US" dirty="0"/>
              <a:t> Operands</a:t>
            </a:r>
          </a:p>
          <a:p>
            <a:pPr lvl="1" eaLnBrk="1" hangingPunct="1"/>
            <a:r>
              <a:rPr lang="en-US" altLang="en-US" dirty="0"/>
              <a:t>constant</a:t>
            </a:r>
          </a:p>
          <a:p>
            <a:pPr lvl="1" eaLnBrk="1" hangingPunct="1"/>
            <a:r>
              <a:rPr lang="en-US" altLang="en-US" dirty="0"/>
              <a:t>constant </a:t>
            </a:r>
            <a:r>
              <a:rPr lang="en-US" altLang="en-US" b="1" dirty="0"/>
              <a:t>expression</a:t>
            </a:r>
          </a:p>
          <a:p>
            <a:pPr lvl="1" eaLnBrk="1" hangingPunct="1"/>
            <a:r>
              <a:rPr lang="en-US" altLang="en-US" dirty="0"/>
              <a:t>register</a:t>
            </a:r>
          </a:p>
          <a:p>
            <a:pPr lvl="1" eaLnBrk="1" hangingPunct="1"/>
            <a:r>
              <a:rPr lang="en-US" altLang="en-US" dirty="0"/>
              <a:t>memory (data label)</a:t>
            </a:r>
          </a:p>
          <a:p>
            <a:pPr lvl="1" eaLnBrk="1" hangingPunct="1"/>
            <a:endParaRPr lang="en-US" altLang="en-US" sz="900" dirty="0"/>
          </a:p>
          <a:p>
            <a:pPr>
              <a:buFont typeface="Arial" charset="0"/>
              <a:buChar char="•"/>
            </a:pPr>
            <a:r>
              <a:rPr lang="en-US" altLang="en-US" dirty="0"/>
              <a:t> Constants and constant expressions are often called </a:t>
            </a:r>
            <a:r>
              <a:rPr lang="en-US" altLang="en-US" b="1" dirty="0">
                <a:solidFill>
                  <a:schemeClr val="accent3"/>
                </a:solidFill>
              </a:rPr>
              <a:t>immediate</a:t>
            </a:r>
            <a:r>
              <a:rPr lang="en-US" altLang="en-US" dirty="0">
                <a:solidFill>
                  <a:schemeClr val="tx2"/>
                </a:solidFill>
              </a:rPr>
              <a:t> values  </a:t>
            </a:r>
          </a:p>
          <a:p>
            <a:pPr>
              <a:buFont typeface="Arial" charset="0"/>
              <a:buChar char="•"/>
            </a:pPr>
            <a:endParaRPr lang="en-US" alt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8280" y="1917515"/>
            <a:ext cx="4732020" cy="1633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6960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1CADE751-43D3-064F-845F-73CC1D9A7B72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26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8294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4000" dirty="0">
                <a:solidFill>
                  <a:schemeClr val="tx1"/>
                </a:solidFill>
              </a:rPr>
              <a:t>Instructions:</a:t>
            </a:r>
            <a:r>
              <a:rPr lang="en-US" altLang="en-US" sz="4000" b="1" dirty="0">
                <a:solidFill>
                  <a:schemeClr val="tx1"/>
                </a:solidFill>
              </a:rPr>
              <a:t> </a:t>
            </a:r>
            <a:r>
              <a:rPr lang="en-US" altLang="en-US" sz="4000" b="1" dirty="0">
                <a:solidFill>
                  <a:schemeClr val="accent3"/>
                </a:solidFill>
              </a:rPr>
              <a:t>Operands</a:t>
            </a:r>
          </a:p>
        </p:txBody>
      </p:sp>
      <p:sp>
        <p:nvSpPr>
          <p:cNvPr id="1331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38870" y="1917515"/>
            <a:ext cx="8155649" cy="4495800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sz="2200" b="1" u="sng" dirty="0">
                <a:solidFill>
                  <a:schemeClr val="accent3"/>
                </a:solidFill>
              </a:rPr>
              <a:t> Ordering of operands</a:t>
            </a:r>
            <a:r>
              <a:rPr lang="en-US" sz="2200" dirty="0">
                <a:solidFill>
                  <a:srgbClr val="2F2A2B"/>
                </a:solidFill>
              </a:rPr>
              <a:t>:</a:t>
            </a:r>
          </a:p>
          <a:p>
            <a:pPr>
              <a:buFont typeface="Arial" charset="0"/>
              <a:buChar char="•"/>
            </a:pPr>
            <a:endParaRPr lang="en-US" altLang="en-US" dirty="0"/>
          </a:p>
        </p:txBody>
      </p:sp>
      <p:sp>
        <p:nvSpPr>
          <p:cNvPr id="4" name="Rectangle 3"/>
          <p:cNvSpPr/>
          <p:nvPr/>
        </p:nvSpPr>
        <p:spPr>
          <a:xfrm>
            <a:off x="1573865" y="2317945"/>
            <a:ext cx="7243998" cy="1754326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rgbClr val="2F2A2B"/>
                </a:solidFill>
              </a:rPr>
              <a:t>When instructions have multiple operands, </a:t>
            </a:r>
          </a:p>
          <a:p>
            <a:pPr marL="742950" lvl="1" indent="-285750">
              <a:lnSpc>
                <a:spcPct val="150000"/>
              </a:lnSpc>
              <a:buFont typeface="Courier New" charset="0"/>
              <a:buChar char="o"/>
            </a:pPr>
            <a:r>
              <a:rPr lang="en-US" b="1" dirty="0">
                <a:solidFill>
                  <a:schemeClr val="accent3"/>
                </a:solidFill>
              </a:rPr>
              <a:t>The first operand </a:t>
            </a:r>
            <a:r>
              <a:rPr lang="en-US" dirty="0">
                <a:solidFill>
                  <a:srgbClr val="2F2A2B"/>
                </a:solidFill>
              </a:rPr>
              <a:t>is called the </a:t>
            </a:r>
            <a:r>
              <a:rPr lang="en-US" b="1" dirty="0">
                <a:solidFill>
                  <a:srgbClr val="C00000"/>
                </a:solidFill>
              </a:rPr>
              <a:t>destination</a:t>
            </a:r>
            <a:r>
              <a:rPr lang="en-US" dirty="0">
                <a:solidFill>
                  <a:srgbClr val="2F2A2B"/>
                </a:solidFill>
              </a:rPr>
              <a:t> operand. </a:t>
            </a:r>
          </a:p>
          <a:p>
            <a:pPr marL="742950" lvl="1" indent="-285750">
              <a:lnSpc>
                <a:spcPct val="150000"/>
              </a:lnSpc>
              <a:buFont typeface="Courier New" charset="0"/>
              <a:buChar char="o"/>
            </a:pPr>
            <a:r>
              <a:rPr lang="en-US" b="1" dirty="0">
                <a:solidFill>
                  <a:schemeClr val="accent3"/>
                </a:solidFill>
              </a:rPr>
              <a:t>The second operand </a:t>
            </a:r>
            <a:r>
              <a:rPr lang="en-US" dirty="0">
                <a:solidFill>
                  <a:srgbClr val="2F2A2B"/>
                </a:solidFill>
              </a:rPr>
              <a:t>is called the </a:t>
            </a:r>
            <a:r>
              <a:rPr lang="en-US" b="1" dirty="0">
                <a:solidFill>
                  <a:srgbClr val="C00000"/>
                </a:solidFill>
              </a:rPr>
              <a:t>source</a:t>
            </a:r>
            <a:r>
              <a:rPr lang="en-US" dirty="0">
                <a:solidFill>
                  <a:srgbClr val="2F2A2B"/>
                </a:solidFill>
              </a:rPr>
              <a:t> operand. 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dirty="0">
                <a:solidFill>
                  <a:srgbClr val="2F2A2B"/>
                </a:solidFill>
              </a:rPr>
              <a:t>The </a:t>
            </a:r>
            <a:r>
              <a:rPr lang="en-US" dirty="0">
                <a:solidFill>
                  <a:srgbClr val="C00000"/>
                </a:solidFill>
              </a:rPr>
              <a:t>contents</a:t>
            </a:r>
            <a:r>
              <a:rPr lang="en-US" dirty="0">
                <a:solidFill>
                  <a:srgbClr val="2F2A2B"/>
                </a:solidFill>
              </a:rPr>
              <a:t> of the </a:t>
            </a:r>
            <a:r>
              <a:rPr lang="en-US" b="1" u="sng" dirty="0">
                <a:solidFill>
                  <a:srgbClr val="2F2A2B"/>
                </a:solidFill>
              </a:rPr>
              <a:t>destination</a:t>
            </a:r>
            <a:r>
              <a:rPr lang="en-US" dirty="0">
                <a:solidFill>
                  <a:srgbClr val="2F2A2B"/>
                </a:solidFill>
              </a:rPr>
              <a:t> operand are </a:t>
            </a:r>
            <a:r>
              <a:rPr lang="en-US" u="sng" dirty="0">
                <a:solidFill>
                  <a:schemeClr val="accent3"/>
                </a:solidFill>
              </a:rPr>
              <a:t>modified by the instruction</a:t>
            </a:r>
            <a:endParaRPr lang="en-US" u="sng" dirty="0">
              <a:solidFill>
                <a:schemeClr val="accent3"/>
              </a:solidFill>
              <a:effectLst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3604343" y="4472701"/>
            <a:ext cx="4904646" cy="540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3096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010579AE-8544-5C43-A096-6AFF37DA66A3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27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8397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4000" dirty="0">
                <a:solidFill>
                  <a:schemeClr val="tx1"/>
                </a:solidFill>
              </a:rPr>
              <a:t>Operands: </a:t>
            </a:r>
            <a:r>
              <a:rPr lang="en-US" altLang="en-US" sz="4000" b="1" dirty="0">
                <a:solidFill>
                  <a:schemeClr val="accent3"/>
                </a:solidFill>
              </a:rPr>
              <a:t>Instruction Format</a:t>
            </a:r>
            <a:endParaRPr lang="en-US" altLang="en-US" sz="4000" dirty="0">
              <a:solidFill>
                <a:schemeClr val="tx1"/>
              </a:solidFill>
            </a:endParaRPr>
          </a:p>
        </p:txBody>
      </p:sp>
      <p:sp>
        <p:nvSpPr>
          <p:cNvPr id="1536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71600" y="2003072"/>
            <a:ext cx="10500360" cy="4495800"/>
          </a:xfrm>
        </p:spPr>
        <p:txBody>
          <a:bodyPr>
            <a:normAutofit/>
          </a:bodyPr>
          <a:lstStyle/>
          <a:p>
            <a:pPr eaLnBrk="1" hangingPunct="1">
              <a:buFont typeface="Arial" charset="0"/>
              <a:buChar char="•"/>
            </a:pPr>
            <a:r>
              <a:rPr lang="en-US" altLang="en-US" dirty="0"/>
              <a:t> </a:t>
            </a:r>
            <a:r>
              <a:rPr lang="en-US" altLang="en-US" b="1" dirty="0"/>
              <a:t>No operands</a:t>
            </a:r>
          </a:p>
          <a:p>
            <a:pPr lvl="1" eaLnBrk="1" hangingPunct="1"/>
            <a:r>
              <a:rPr lang="en-US" altLang="en-US" dirty="0" err="1"/>
              <a:t>stc</a:t>
            </a:r>
            <a:r>
              <a:rPr lang="en-US" altLang="en-US" dirty="0"/>
              <a:t>			; set Carry flag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en-US" dirty="0"/>
              <a:t> </a:t>
            </a:r>
            <a:r>
              <a:rPr lang="en-US" altLang="en-US" b="1" dirty="0"/>
              <a:t>One operand</a:t>
            </a:r>
          </a:p>
          <a:p>
            <a:pPr lvl="1" eaLnBrk="1" hangingPunct="1"/>
            <a:r>
              <a:rPr lang="en-US" altLang="en-US" dirty="0" err="1"/>
              <a:t>inc</a:t>
            </a:r>
            <a:r>
              <a:rPr lang="en-US" altLang="en-US" dirty="0"/>
              <a:t> </a:t>
            </a:r>
            <a:r>
              <a:rPr lang="en-US" altLang="en-US" dirty="0" err="1">
                <a:solidFill>
                  <a:schemeClr val="accent3"/>
                </a:solidFill>
              </a:rPr>
              <a:t>eax</a:t>
            </a:r>
            <a:r>
              <a:rPr lang="en-US" altLang="en-US" dirty="0"/>
              <a:t>		; register</a:t>
            </a:r>
          </a:p>
          <a:p>
            <a:pPr lvl="1" eaLnBrk="1" hangingPunct="1"/>
            <a:r>
              <a:rPr lang="en-US" altLang="en-US" dirty="0" err="1"/>
              <a:t>inc</a:t>
            </a:r>
            <a:r>
              <a:rPr lang="en-US" altLang="en-US" dirty="0"/>
              <a:t> </a:t>
            </a:r>
            <a:r>
              <a:rPr lang="en-US" altLang="en-US" dirty="0" err="1">
                <a:solidFill>
                  <a:schemeClr val="accent3"/>
                </a:solidFill>
              </a:rPr>
              <a:t>myByte</a:t>
            </a:r>
            <a:r>
              <a:rPr lang="en-US" altLang="en-US" dirty="0"/>
              <a:t>		; memory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en-US" dirty="0"/>
              <a:t> </a:t>
            </a:r>
            <a:r>
              <a:rPr lang="en-US" altLang="en-US" b="1" dirty="0"/>
              <a:t>Two operands</a:t>
            </a:r>
          </a:p>
          <a:p>
            <a:pPr lvl="1" eaLnBrk="1" hangingPunct="1"/>
            <a:r>
              <a:rPr lang="en-US" altLang="en-US" dirty="0"/>
              <a:t>add </a:t>
            </a:r>
            <a:r>
              <a:rPr lang="en-US" altLang="en-US" dirty="0" err="1">
                <a:solidFill>
                  <a:schemeClr val="accent3"/>
                </a:solidFill>
              </a:rPr>
              <a:t>ebx,</a:t>
            </a:r>
            <a:r>
              <a:rPr lang="en-US" altLang="en-US" dirty="0" err="1">
                <a:solidFill>
                  <a:srgbClr val="00B050"/>
                </a:solidFill>
              </a:rPr>
              <a:t>ecx</a:t>
            </a:r>
            <a:r>
              <a:rPr lang="en-US" altLang="en-US" dirty="0"/>
              <a:t>		; register, register</a:t>
            </a:r>
          </a:p>
          <a:p>
            <a:pPr lvl="1" eaLnBrk="1" hangingPunct="1"/>
            <a:r>
              <a:rPr lang="en-US" altLang="en-US" dirty="0"/>
              <a:t>sub </a:t>
            </a:r>
            <a:r>
              <a:rPr lang="en-US" altLang="en-US" dirty="0">
                <a:solidFill>
                  <a:schemeClr val="accent3"/>
                </a:solidFill>
              </a:rPr>
              <a:t>myByte</a:t>
            </a:r>
            <a:r>
              <a:rPr lang="en-US" altLang="en-US" dirty="0"/>
              <a:t>,</a:t>
            </a:r>
            <a:r>
              <a:rPr lang="en-US" altLang="en-US" dirty="0">
                <a:solidFill>
                  <a:srgbClr val="00B050"/>
                </a:solidFill>
              </a:rPr>
              <a:t>25</a:t>
            </a:r>
            <a:r>
              <a:rPr lang="en-US" altLang="en-US" dirty="0"/>
              <a:t>		; memory, constant</a:t>
            </a:r>
          </a:p>
          <a:p>
            <a:pPr lvl="1" eaLnBrk="1" hangingPunct="1"/>
            <a:r>
              <a:rPr lang="en-US" altLang="en-US" dirty="0"/>
              <a:t>add </a:t>
            </a:r>
            <a:r>
              <a:rPr lang="en-US" altLang="en-US" dirty="0">
                <a:solidFill>
                  <a:schemeClr val="accent3"/>
                </a:solidFill>
              </a:rPr>
              <a:t>eax</a:t>
            </a:r>
            <a:r>
              <a:rPr lang="en-US" altLang="en-US" dirty="0"/>
              <a:t>,</a:t>
            </a:r>
            <a:r>
              <a:rPr lang="en-US" altLang="en-US" dirty="0">
                <a:solidFill>
                  <a:srgbClr val="00B050"/>
                </a:solidFill>
              </a:rPr>
              <a:t>36 * 25</a:t>
            </a:r>
            <a:r>
              <a:rPr lang="en-US" altLang="en-US" dirty="0"/>
              <a:t>	; register, constant-expression</a:t>
            </a:r>
          </a:p>
          <a:p>
            <a:pPr>
              <a:buFont typeface="Arial" charset="0"/>
              <a:buChar char="•"/>
            </a:pPr>
            <a:r>
              <a:rPr lang="en-US" altLang="en-US" dirty="0"/>
              <a:t> </a:t>
            </a:r>
            <a:r>
              <a:rPr lang="en-US" altLang="en-US" b="1" dirty="0"/>
              <a:t>Three operands	</a:t>
            </a:r>
          </a:p>
          <a:p>
            <a:pPr lvl="1">
              <a:buFont typeface="Courier New" charset="0"/>
              <a:buChar char="o"/>
            </a:pPr>
            <a:r>
              <a:rPr lang="en-US" dirty="0" err="1"/>
              <a:t>imul</a:t>
            </a:r>
            <a:r>
              <a:rPr lang="en-US" dirty="0"/>
              <a:t> </a:t>
            </a:r>
            <a:r>
              <a:rPr lang="en-US" dirty="0">
                <a:solidFill>
                  <a:schemeClr val="accent3"/>
                </a:solidFill>
              </a:rPr>
              <a:t>eax</a:t>
            </a:r>
            <a:r>
              <a:rPr lang="en-US" dirty="0"/>
              <a:t>,</a:t>
            </a:r>
            <a:r>
              <a:rPr lang="en-US" dirty="0">
                <a:solidFill>
                  <a:srgbClr val="00B050"/>
                </a:solidFill>
              </a:rPr>
              <a:t>ebx</a:t>
            </a:r>
            <a:r>
              <a:rPr lang="en-US" dirty="0"/>
              <a:t>,</a:t>
            </a:r>
            <a:r>
              <a:rPr lang="en-US" dirty="0">
                <a:solidFill>
                  <a:srgbClr val="C00000"/>
                </a:solidFill>
              </a:rPr>
              <a:t>5</a:t>
            </a:r>
            <a:r>
              <a:rPr lang="en-US" dirty="0"/>
              <a:t>                    ; </a:t>
            </a:r>
            <a:r>
              <a:rPr lang="en-US" altLang="en-US" dirty="0"/>
              <a:t>register, register, constant </a:t>
            </a:r>
            <a:r>
              <a:rPr lang="en-US" altLang="en-US" sz="1600" b="1" dirty="0"/>
              <a:t>(</a:t>
            </a:r>
            <a:r>
              <a:rPr lang="en-US" altLang="en-US" sz="1600" b="1" dirty="0" err="1">
                <a:solidFill>
                  <a:schemeClr val="accent3"/>
                </a:solidFill>
              </a:rPr>
              <a:t>imul</a:t>
            </a:r>
            <a:r>
              <a:rPr lang="en-US" altLang="en-US" sz="1600" b="1" dirty="0"/>
              <a:t>: </a:t>
            </a:r>
            <a:r>
              <a:rPr lang="en-US" sz="1600" b="1" dirty="0"/>
              <a:t>signed</a:t>
            </a:r>
            <a:r>
              <a:rPr lang="en-US" sz="1600" dirty="0"/>
              <a:t> multiply, </a:t>
            </a:r>
            <a:r>
              <a:rPr lang="en-US" sz="1600" b="1" dirty="0"/>
              <a:t>preserves the sign </a:t>
            </a:r>
            <a:r>
              <a:rPr lang="en-US" sz="1600" dirty="0"/>
              <a:t>of the product</a:t>
            </a:r>
            <a:r>
              <a:rPr lang="en-US" altLang="en-US" sz="1600" b="1" dirty="0"/>
              <a:t>)</a:t>
            </a:r>
          </a:p>
          <a:p>
            <a:pPr lvl="1">
              <a:buFont typeface="Courier New" charset="0"/>
              <a:buChar char="o"/>
            </a:pPr>
            <a:endParaRPr lang="en-US" dirty="0"/>
          </a:p>
          <a:p>
            <a:pPr>
              <a:buFont typeface="Courier New" charset="0"/>
              <a:buChar char="o"/>
            </a:pPr>
            <a:endParaRPr lang="en-US" altLang="en-US" b="1" dirty="0"/>
          </a:p>
        </p:txBody>
      </p:sp>
    </p:spTree>
    <p:extLst>
      <p:ext uri="{BB962C8B-B14F-4D97-AF65-F5344CB8AC3E}">
        <p14:creationId xmlns:p14="http://schemas.microsoft.com/office/powerpoint/2010/main" val="19892513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76BA9747-3FE4-544B-A44A-EA1F02C3FA7D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28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8499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sz="4000" dirty="0"/>
              <a:t>Comments</a:t>
            </a:r>
          </a:p>
        </p:txBody>
      </p:sp>
      <p:sp>
        <p:nvSpPr>
          <p:cNvPr id="1434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71600" y="1888760"/>
            <a:ext cx="7772400" cy="5181600"/>
          </a:xfrm>
        </p:spPr>
        <p:txBody>
          <a:bodyPr/>
          <a:lstStyle/>
          <a:p>
            <a:pPr eaLnBrk="1" hangingPunct="1">
              <a:buFont typeface="Arial" charset="0"/>
              <a:buChar char="•"/>
            </a:pPr>
            <a:r>
              <a:rPr lang="en-US" altLang="en-US" b="1" dirty="0"/>
              <a:t> Comments are good!</a:t>
            </a:r>
          </a:p>
          <a:p>
            <a:pPr lvl="1" eaLnBrk="1" hangingPunct="1"/>
            <a:r>
              <a:rPr lang="en-US" altLang="en-US" dirty="0"/>
              <a:t>explain the </a:t>
            </a:r>
            <a:r>
              <a:rPr lang="en-US" altLang="en-US" b="1" dirty="0"/>
              <a:t>program's purpose</a:t>
            </a:r>
          </a:p>
          <a:p>
            <a:pPr lvl="1" eaLnBrk="1" hangingPunct="1"/>
            <a:r>
              <a:rPr lang="en-US" altLang="en-US" dirty="0"/>
              <a:t>when it was written, and by whom</a:t>
            </a:r>
          </a:p>
          <a:p>
            <a:pPr lvl="1" eaLnBrk="1" hangingPunct="1"/>
            <a:r>
              <a:rPr lang="en-US" altLang="en-US" dirty="0"/>
              <a:t>revision information</a:t>
            </a:r>
          </a:p>
          <a:p>
            <a:pPr lvl="1" eaLnBrk="1" hangingPunct="1"/>
            <a:r>
              <a:rPr lang="en-US" altLang="en-US" b="1" dirty="0"/>
              <a:t>tricky coding techniques</a:t>
            </a:r>
          </a:p>
          <a:p>
            <a:pPr lvl="1" eaLnBrk="1" hangingPunct="1"/>
            <a:r>
              <a:rPr lang="en-US" altLang="en-US" b="1" dirty="0"/>
              <a:t>application-specific explanations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en-US" dirty="0"/>
              <a:t> </a:t>
            </a:r>
            <a:r>
              <a:rPr lang="en-US" altLang="en-US" b="1" dirty="0">
                <a:solidFill>
                  <a:schemeClr val="accent3"/>
                </a:solidFill>
              </a:rPr>
              <a:t>Single-line comments</a:t>
            </a:r>
          </a:p>
          <a:p>
            <a:pPr>
              <a:buFont typeface="Arial" charset="0"/>
              <a:buChar char="•"/>
            </a:pPr>
            <a:r>
              <a:rPr lang="en-US" altLang="en-US" b="1" dirty="0">
                <a:solidFill>
                  <a:schemeClr val="accent3"/>
                </a:solidFill>
              </a:rPr>
              <a:t> Multi-line comment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257800" y="4976647"/>
            <a:ext cx="2044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---</a:t>
            </a:r>
            <a:r>
              <a:rPr lang="en-US" dirty="0">
                <a:sym typeface="Wingdings"/>
              </a:rPr>
              <a:t> see next for Ex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02720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76BA9747-3FE4-544B-A44A-EA1F02C3FA7D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29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8499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sz="4000" dirty="0"/>
              <a:t>Comments: </a:t>
            </a:r>
            <a:r>
              <a:rPr lang="en-US" altLang="en-US" sz="4000" b="1" dirty="0">
                <a:solidFill>
                  <a:schemeClr val="accent3"/>
                </a:solidFill>
              </a:rPr>
              <a:t>Examples</a:t>
            </a:r>
          </a:p>
        </p:txBody>
      </p:sp>
      <p:sp>
        <p:nvSpPr>
          <p:cNvPr id="1434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71600" y="1888760"/>
            <a:ext cx="8816880" cy="5181600"/>
          </a:xfrm>
        </p:spPr>
        <p:txBody>
          <a:bodyPr/>
          <a:lstStyle/>
          <a:p>
            <a:pPr eaLnBrk="1" hangingPunct="1">
              <a:buFont typeface="Arial" charset="0"/>
              <a:buChar char="•"/>
            </a:pPr>
            <a:r>
              <a:rPr lang="en-US" altLang="en-US" b="1" dirty="0">
                <a:solidFill>
                  <a:schemeClr val="accent3"/>
                </a:solidFill>
              </a:rPr>
              <a:t> Single-line comments</a:t>
            </a:r>
          </a:p>
          <a:p>
            <a:pPr lvl="1" eaLnBrk="1" hangingPunct="1"/>
            <a:endParaRPr lang="en-US" altLang="en-US" dirty="0"/>
          </a:p>
          <a:p>
            <a:pPr lvl="1" eaLnBrk="1" hangingPunct="1"/>
            <a:endParaRPr lang="en-US" altLang="en-US" dirty="0"/>
          </a:p>
          <a:p>
            <a:pPr marL="0" indent="0" eaLnBrk="1" hangingPunct="1">
              <a:buNone/>
            </a:pPr>
            <a:r>
              <a:rPr lang="en-US" altLang="en-US" dirty="0"/>
              <a:t> 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en-US" b="1" dirty="0">
                <a:solidFill>
                  <a:schemeClr val="accent3"/>
                </a:solidFill>
              </a:rPr>
              <a:t> Multi-line comments</a:t>
            </a:r>
          </a:p>
          <a:p>
            <a:pPr lvl="1" eaLnBrk="1" hangingPunct="1"/>
            <a:r>
              <a:rPr lang="en-US" altLang="en-US" dirty="0"/>
              <a:t>begin with </a:t>
            </a:r>
            <a:r>
              <a:rPr lang="en-US" altLang="en-US" b="1" dirty="0">
                <a:solidFill>
                  <a:schemeClr val="accent3"/>
                </a:solidFill>
              </a:rPr>
              <a:t>COMMENT directive </a:t>
            </a:r>
            <a:r>
              <a:rPr lang="en-US" altLang="en-US" dirty="0"/>
              <a:t>and a </a:t>
            </a:r>
            <a:r>
              <a:rPr lang="en-US" altLang="en-US" b="1" dirty="0">
                <a:solidFill>
                  <a:schemeClr val="accent3"/>
                </a:solidFill>
              </a:rPr>
              <a:t>programmer-chosen character</a:t>
            </a:r>
          </a:p>
          <a:p>
            <a:pPr lvl="1" eaLnBrk="1" hangingPunct="1"/>
            <a:r>
              <a:rPr lang="en-US" altLang="en-US" dirty="0"/>
              <a:t>end with the same </a:t>
            </a:r>
            <a:r>
              <a:rPr lang="en-US" altLang="en-US" b="1" dirty="0">
                <a:solidFill>
                  <a:schemeClr val="accent3"/>
                </a:solidFill>
              </a:rPr>
              <a:t>programmer-chosen character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7880" y="2634275"/>
            <a:ext cx="8100600" cy="337525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1417320" y="4691338"/>
            <a:ext cx="4914900" cy="1212454"/>
            <a:chOff x="1417320" y="4691338"/>
            <a:chExt cx="4914900" cy="1212454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17320" y="4727210"/>
              <a:ext cx="4914900" cy="1155700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1486162" y="4691338"/>
              <a:ext cx="1626207" cy="33575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508240" y="5568035"/>
              <a:ext cx="389302" cy="33575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endParaRPr lang="en-US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6668770" y="4625267"/>
            <a:ext cx="5041900" cy="1257643"/>
            <a:chOff x="6668770" y="4625267"/>
            <a:chExt cx="5041900" cy="1257643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68770" y="4689110"/>
              <a:ext cx="5041900" cy="1193800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6882782" y="4625267"/>
              <a:ext cx="1626207" cy="33575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940101" y="5531980"/>
              <a:ext cx="389302" cy="33575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endParaRPr 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5519116" y="2567435"/>
            <a:ext cx="4669364" cy="3860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182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b="1" dirty="0"/>
              <a:t>Outline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1277815" y="1868449"/>
            <a:ext cx="6172200" cy="440761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600"/>
              </a:spcBef>
              <a:buFont typeface="Arial" charset="0"/>
              <a:buChar char="•"/>
            </a:pPr>
            <a:r>
              <a:rPr lang="en-US" altLang="en-US" sz="2400" dirty="0">
                <a:solidFill>
                  <a:schemeClr val="tx1"/>
                </a:solidFill>
              </a:rPr>
              <a:t> Basic Elements of Assembly Language</a:t>
            </a:r>
          </a:p>
          <a:p>
            <a:pPr>
              <a:lnSpc>
                <a:spcPct val="150000"/>
              </a:lnSpc>
              <a:spcBef>
                <a:spcPts val="600"/>
              </a:spcBef>
              <a:buFont typeface="Arial" charset="0"/>
              <a:buChar char="•"/>
            </a:pPr>
            <a:r>
              <a:rPr lang="en-US" altLang="en-US" sz="2400" b="1" dirty="0">
                <a:solidFill>
                  <a:schemeClr val="accent3"/>
                </a:solidFill>
              </a:rPr>
              <a:t> Example: Adding and Subtracting Integers</a:t>
            </a:r>
          </a:p>
          <a:p>
            <a:pPr>
              <a:lnSpc>
                <a:spcPct val="150000"/>
              </a:lnSpc>
              <a:spcBef>
                <a:spcPts val="600"/>
              </a:spcBef>
              <a:buFont typeface="Arial" charset="0"/>
              <a:buChar char="•"/>
            </a:pPr>
            <a:r>
              <a:rPr lang="en-US" altLang="en-US" sz="2400" dirty="0"/>
              <a:t> Assembling, Linking, and Running Programs</a:t>
            </a:r>
          </a:p>
          <a:p>
            <a:pPr>
              <a:lnSpc>
                <a:spcPct val="150000"/>
              </a:lnSpc>
              <a:spcBef>
                <a:spcPts val="600"/>
              </a:spcBef>
              <a:buFont typeface="Arial" charset="0"/>
              <a:buChar char="•"/>
            </a:pPr>
            <a:r>
              <a:rPr lang="en-US" altLang="en-US" sz="2400" dirty="0"/>
              <a:t> Defining Data</a:t>
            </a:r>
          </a:p>
          <a:p>
            <a:pPr>
              <a:lnSpc>
                <a:spcPct val="150000"/>
              </a:lnSpc>
              <a:spcBef>
                <a:spcPts val="600"/>
              </a:spcBef>
              <a:buFont typeface="Arial" charset="0"/>
              <a:buChar char="•"/>
            </a:pPr>
            <a:r>
              <a:rPr lang="en-US" altLang="en-US" sz="2400" dirty="0"/>
              <a:t> Symbolic Constants</a:t>
            </a:r>
          </a:p>
          <a:p>
            <a:pPr>
              <a:lnSpc>
                <a:spcPct val="150000"/>
              </a:lnSpc>
              <a:spcBef>
                <a:spcPts val="600"/>
              </a:spcBef>
              <a:buFont typeface="Arial" charset="0"/>
              <a:buChar char="•"/>
            </a:pPr>
            <a:r>
              <a:rPr lang="en-US" altLang="en-US" sz="2400" dirty="0"/>
              <a:t> 64-Bit Programming</a:t>
            </a:r>
            <a:endParaRPr lang="en-US" altLang="en-US" sz="3200" i="1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223527" y="6369845"/>
            <a:ext cx="1312025" cy="365125"/>
          </a:xfrm>
        </p:spPr>
        <p:txBody>
          <a:bodyPr/>
          <a:lstStyle/>
          <a:p>
            <a:pPr algn="ctr"/>
            <a:fld id="{755F7E7C-0370-0947-BF7A-78A4B49FB1FE}" type="slidenum">
              <a:rPr lang="en-US" sz="1600" smtClean="0">
                <a:solidFill>
                  <a:schemeClr val="tx1"/>
                </a:solidFill>
              </a:rPr>
              <a:pPr algn="ctr"/>
              <a:t>30</a:t>
            </a:fld>
            <a:endParaRPr lang="en-US" sz="16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31422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5746231" y="3522686"/>
            <a:ext cx="5835176" cy="2821268"/>
            <a:chOff x="6472459" y="4066669"/>
            <a:chExt cx="5453718" cy="2172353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33634" y="4066669"/>
              <a:ext cx="3214911" cy="2172353"/>
            </a:xfrm>
            <a:prstGeom prst="rect">
              <a:avLst/>
            </a:prstGeom>
          </p:spPr>
        </p:pic>
        <p:sp>
          <p:nvSpPr>
            <p:cNvPr id="25" name="TextBox 24"/>
            <p:cNvSpPr txBox="1"/>
            <p:nvPr/>
          </p:nvSpPr>
          <p:spPr>
            <a:xfrm>
              <a:off x="6472459" y="4274108"/>
              <a:ext cx="3332374" cy="176872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8138646" y="4192270"/>
              <a:ext cx="3787531" cy="3759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</p:grpSp>
      <p:sp>
        <p:nvSpPr>
          <p:cNvPr id="4608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0E4CD183-86F3-D740-ABE3-1C88CB9BA7E1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4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344299" y="1851513"/>
            <a:ext cx="4919297" cy="4335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charset="0"/>
              <a:buChar char="•"/>
            </a:pPr>
            <a:r>
              <a:rPr lang="en-US" b="1" dirty="0">
                <a:solidFill>
                  <a:schemeClr val="accent3"/>
                </a:solidFill>
              </a:rPr>
              <a:t>Parts of assembly program:</a:t>
            </a:r>
          </a:p>
          <a:p>
            <a:pPr marL="742950" lvl="1" indent="-285750">
              <a:lnSpc>
                <a:spcPct val="229000"/>
              </a:lnSpc>
              <a:buFont typeface="Courier New" charset="0"/>
              <a:buChar char="o"/>
            </a:pPr>
            <a:r>
              <a:rPr lang="en-US" dirty="0">
                <a:solidFill>
                  <a:schemeClr val="accent3"/>
                </a:solidFill>
              </a:rPr>
              <a:t>Main procedure </a:t>
            </a:r>
            <a:r>
              <a:rPr lang="en-US" dirty="0"/>
              <a:t>(entry point)</a:t>
            </a:r>
          </a:p>
          <a:p>
            <a:pPr marL="742950" lvl="1" indent="-285750">
              <a:lnSpc>
                <a:spcPct val="229000"/>
              </a:lnSpc>
              <a:buFont typeface="Courier New" charset="0"/>
              <a:buChar char="o"/>
            </a:pPr>
            <a:r>
              <a:rPr lang="en-US" dirty="0" err="1">
                <a:solidFill>
                  <a:schemeClr val="accent3"/>
                </a:solidFill>
              </a:rPr>
              <a:t>eax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/>
              <a:t>register</a:t>
            </a:r>
          </a:p>
          <a:p>
            <a:pPr marL="742950" lvl="1" indent="-285750">
              <a:lnSpc>
                <a:spcPct val="229000"/>
              </a:lnSpc>
              <a:buFont typeface="Courier New" charset="0"/>
              <a:buChar char="o"/>
            </a:pPr>
            <a:r>
              <a:rPr lang="en-US" b="1" dirty="0" err="1">
                <a:solidFill>
                  <a:srgbClr val="00B050"/>
                </a:solidFill>
              </a:rPr>
              <a:t>mov</a:t>
            </a:r>
            <a:r>
              <a:rPr lang="en-US" b="1" dirty="0">
                <a:solidFill>
                  <a:srgbClr val="00B050"/>
                </a:solidFill>
              </a:rPr>
              <a:t> &amp; add </a:t>
            </a:r>
            <a:r>
              <a:rPr lang="en-US" dirty="0"/>
              <a:t>instruction (</a:t>
            </a:r>
            <a:r>
              <a:rPr lang="en-US" dirty="0" err="1"/>
              <a:t>eax</a:t>
            </a:r>
            <a:r>
              <a:rPr lang="en-US" dirty="0"/>
              <a:t>=11)</a:t>
            </a:r>
          </a:p>
          <a:p>
            <a:pPr marL="742950" lvl="1" indent="-285750">
              <a:lnSpc>
                <a:spcPct val="229000"/>
              </a:lnSpc>
              <a:buFont typeface="Courier New" charset="0"/>
              <a:buChar char="o"/>
            </a:pPr>
            <a:r>
              <a:rPr lang="en-US" dirty="0">
                <a:solidFill>
                  <a:schemeClr val="accent3"/>
                </a:solidFill>
              </a:rPr>
              <a:t>INVOKE</a:t>
            </a:r>
            <a:r>
              <a:rPr lang="en-US" dirty="0"/>
              <a:t> (call, </a:t>
            </a:r>
            <a:r>
              <a:rPr lang="en-US" dirty="0" err="1"/>
              <a:t>unix</a:t>
            </a:r>
            <a:r>
              <a:rPr lang="en-US" dirty="0"/>
              <a:t>) </a:t>
            </a:r>
            <a:r>
              <a:rPr lang="en-US" dirty="0" err="1">
                <a:solidFill>
                  <a:schemeClr val="accent3"/>
                </a:solidFill>
              </a:rPr>
              <a:t>ExitProcess</a:t>
            </a:r>
            <a:r>
              <a:rPr lang="en-US" dirty="0"/>
              <a:t>, </a:t>
            </a:r>
            <a:r>
              <a:rPr lang="en-US" dirty="0">
                <a:solidFill>
                  <a:schemeClr val="accent3"/>
                </a:solidFill>
              </a:rPr>
              <a:t>0</a:t>
            </a:r>
          </a:p>
          <a:p>
            <a:pPr marL="742950" lvl="1" indent="-285750">
              <a:lnSpc>
                <a:spcPct val="229000"/>
              </a:lnSpc>
              <a:spcAft>
                <a:spcPts val="600"/>
              </a:spcAft>
              <a:buFont typeface="Courier New" charset="0"/>
              <a:buChar char="o"/>
            </a:pPr>
            <a:r>
              <a:rPr lang="en-US" dirty="0"/>
              <a:t>Comments  begin with </a:t>
            </a:r>
            <a:r>
              <a:rPr lang="en-US" b="1" dirty="0">
                <a:solidFill>
                  <a:schemeClr val="accent3"/>
                </a:solidFill>
              </a:rPr>
              <a:t>semicolon ;</a:t>
            </a:r>
          </a:p>
          <a:p>
            <a:pPr>
              <a:lnSpc>
                <a:spcPct val="229000"/>
              </a:lnSpc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522976" y="1851513"/>
            <a:ext cx="6534114" cy="2086477"/>
          </a:xfrm>
          <a:prstGeom prst="rect">
            <a:avLst/>
          </a:prstGeom>
        </p:spPr>
      </p:pic>
      <p:sp>
        <p:nvSpPr>
          <p:cNvPr id="23" name="Rectangle 2"/>
          <p:cNvSpPr>
            <a:spLocks noGrp="1" noChangeArrowheads="1"/>
          </p:cNvSpPr>
          <p:nvPr>
            <p:ph type="title"/>
          </p:nvPr>
        </p:nvSpPr>
        <p:spPr>
          <a:xfrm>
            <a:off x="1158327" y="358001"/>
            <a:ext cx="10058400" cy="1450757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4000" dirty="0"/>
              <a:t>Basic Language Elements</a:t>
            </a:r>
          </a:p>
        </p:txBody>
      </p:sp>
    </p:spTree>
    <p:extLst>
      <p:ext uri="{BB962C8B-B14F-4D97-AF65-F5344CB8AC3E}">
        <p14:creationId xmlns:p14="http://schemas.microsoft.com/office/powerpoint/2010/main" val="171931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AB32D496-C102-A744-BDA7-B2B5C3930EC4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31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95234" name="Rectangle 1026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z="3400" dirty="0"/>
              <a:t>Example:</a:t>
            </a:r>
            <a:r>
              <a:rPr lang="en-US" altLang="en-US" sz="4000" dirty="0"/>
              <a:t> </a:t>
            </a:r>
            <a:r>
              <a:rPr lang="en-US" sz="3600" b="1" u="sng" dirty="0">
                <a:solidFill>
                  <a:schemeClr val="accent3"/>
                </a:solidFill>
              </a:rPr>
              <a:t>Running</a:t>
            </a:r>
            <a:r>
              <a:rPr lang="en-US" sz="3600" b="1" dirty="0">
                <a:solidFill>
                  <a:schemeClr val="accent3"/>
                </a:solidFill>
              </a:rPr>
              <a:t> the </a:t>
            </a:r>
            <a:r>
              <a:rPr lang="en-US" sz="3600" b="1" dirty="0" err="1">
                <a:solidFill>
                  <a:schemeClr val="accent3"/>
                </a:solidFill>
              </a:rPr>
              <a:t>AddTwo</a:t>
            </a:r>
            <a:r>
              <a:rPr lang="en-US" sz="3600" b="1" dirty="0">
                <a:solidFill>
                  <a:schemeClr val="accent3"/>
                </a:solidFill>
              </a:rPr>
              <a:t> Program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0856" y="1861112"/>
            <a:ext cx="6423184" cy="4474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6892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EDEAEF16-7053-654B-9BA8-05517AC6E388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32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9113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sz="4000" dirty="0"/>
              <a:t>Program Template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0465" y="1783080"/>
            <a:ext cx="5243830" cy="451213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777624" y="2237821"/>
            <a:ext cx="4954895" cy="127503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777625" y="4307480"/>
            <a:ext cx="4954895" cy="791698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3765307" y="5307548"/>
            <a:ext cx="4951973" cy="95795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777625" y="3716679"/>
            <a:ext cx="4954895" cy="54074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3777624" y="1782989"/>
            <a:ext cx="4954895" cy="277485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US"/>
          </a:p>
        </p:txBody>
      </p:sp>
      <p:grpSp>
        <p:nvGrpSpPr>
          <p:cNvPr id="19" name="Group 18"/>
          <p:cNvGrpSpPr/>
          <p:nvPr/>
        </p:nvGrpSpPr>
        <p:grpSpPr>
          <a:xfrm>
            <a:off x="3292456" y="2875340"/>
            <a:ext cx="460590" cy="3017522"/>
            <a:chOff x="3292464" y="2875340"/>
            <a:chExt cx="180986" cy="3017522"/>
          </a:xfrm>
        </p:grpSpPr>
        <p:cxnSp>
          <p:nvCxnSpPr>
            <p:cNvPr id="4" name="Elbow Connector 3"/>
            <p:cNvCxnSpPr/>
            <p:nvPr/>
          </p:nvCxnSpPr>
          <p:spPr>
            <a:xfrm rot="16200000" flipH="1">
              <a:off x="1874197" y="4293609"/>
              <a:ext cx="3017520" cy="180985"/>
            </a:xfrm>
            <a:prstGeom prst="bentConnector3">
              <a:avLst>
                <a:gd name="adj1" fmla="val 99495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>
              <a:off x="3292464" y="2875340"/>
              <a:ext cx="180986" cy="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52912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A2B041FE-6A97-9C42-93BE-F9C2F11E3485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33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89090" name="Rectangle 2"/>
          <p:cNvSpPr>
            <a:spLocks noGrp="1" noChangeArrowheads="1"/>
          </p:cNvSpPr>
          <p:nvPr>
            <p:ph type="title"/>
          </p:nvPr>
        </p:nvSpPr>
        <p:spPr>
          <a:xfrm>
            <a:off x="1113021" y="1186995"/>
            <a:ext cx="9709879" cy="609600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altLang="en-US" sz="4000" dirty="0"/>
              <a:t>Example: </a:t>
            </a:r>
            <a:r>
              <a:rPr lang="en-US" altLang="en-US" sz="4000" b="1" dirty="0">
                <a:solidFill>
                  <a:schemeClr val="accent3"/>
                </a:solidFill>
              </a:rPr>
              <a:t>Adding and Subtracting Integers</a:t>
            </a:r>
          </a:p>
        </p:txBody>
      </p:sp>
      <p:sp>
        <p:nvSpPr>
          <p:cNvPr id="17413" name="Text Box 3"/>
          <p:cNvSpPr txBox="1">
            <a:spLocks noChangeArrowheads="1"/>
          </p:cNvSpPr>
          <p:nvPr/>
        </p:nvSpPr>
        <p:spPr bwMode="auto">
          <a:xfrm>
            <a:off x="1407688" y="1811585"/>
            <a:ext cx="7696200" cy="464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tIns="228600" bIns="228600"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lnSpc>
                <a:spcPct val="6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; </a:t>
            </a:r>
            <a:r>
              <a:rPr lang="en-US" altLang="en-US" sz="1800" dirty="0" err="1">
                <a:latin typeface="Courier New" charset="0"/>
              </a:rPr>
              <a:t>AddTwo.asm</a:t>
            </a:r>
            <a:r>
              <a:rPr lang="en-US" altLang="en-US" sz="1800" dirty="0">
                <a:latin typeface="Courier New" charset="0"/>
              </a:rPr>
              <a:t> – adds two 32-bit integers</a:t>
            </a:r>
          </a:p>
          <a:p>
            <a:pPr eaLnBrk="1" hangingPunct="1">
              <a:lnSpc>
                <a:spcPct val="60000"/>
              </a:lnSpc>
              <a:spcBef>
                <a:spcPct val="50000"/>
              </a:spcBef>
              <a:buClrTx/>
              <a:buFontTx/>
              <a:buNone/>
            </a:pPr>
            <a:endParaRPr lang="en-US" altLang="en-US" sz="1800" dirty="0">
              <a:latin typeface="Courier New" charset="0"/>
            </a:endParaRPr>
          </a:p>
          <a:p>
            <a:pPr eaLnBrk="1" hangingPunct="1">
              <a:lnSpc>
                <a:spcPct val="6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.386</a:t>
            </a:r>
          </a:p>
          <a:p>
            <a:pPr eaLnBrk="1" hangingPunct="1">
              <a:lnSpc>
                <a:spcPct val="6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.model </a:t>
            </a:r>
            <a:r>
              <a:rPr lang="en-US" altLang="en-US" sz="1800" dirty="0" err="1">
                <a:latin typeface="Courier New" charset="0"/>
              </a:rPr>
              <a:t>flat,stdcall</a:t>
            </a:r>
            <a:endParaRPr lang="en-US" altLang="en-US" sz="1800" dirty="0">
              <a:latin typeface="Courier New" charset="0"/>
            </a:endParaRPr>
          </a:p>
          <a:p>
            <a:pPr eaLnBrk="1" hangingPunct="1">
              <a:lnSpc>
                <a:spcPct val="6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.stack 4096</a:t>
            </a:r>
          </a:p>
          <a:p>
            <a:pPr eaLnBrk="1" hangingPunct="1">
              <a:lnSpc>
                <a:spcPct val="6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 err="1">
                <a:latin typeface="Courier New" charset="0"/>
              </a:rPr>
              <a:t>ExitProcess</a:t>
            </a:r>
            <a:r>
              <a:rPr lang="en-US" altLang="en-US" sz="1800" dirty="0">
                <a:latin typeface="Courier New" charset="0"/>
              </a:rPr>
              <a:t> PROTO, </a:t>
            </a:r>
            <a:r>
              <a:rPr lang="en-US" altLang="en-US" sz="1800" dirty="0" err="1">
                <a:latin typeface="Courier New" charset="0"/>
              </a:rPr>
              <a:t>dwExitCode:DWORD</a:t>
            </a:r>
            <a:endParaRPr lang="en-US" altLang="en-US" sz="1800" dirty="0">
              <a:latin typeface="Courier New" charset="0"/>
            </a:endParaRPr>
          </a:p>
          <a:p>
            <a:pPr eaLnBrk="1" hangingPunct="1">
              <a:lnSpc>
                <a:spcPct val="6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.code</a:t>
            </a:r>
          </a:p>
          <a:p>
            <a:pPr eaLnBrk="1" hangingPunct="1">
              <a:lnSpc>
                <a:spcPct val="6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main PROC</a:t>
            </a:r>
          </a:p>
          <a:p>
            <a:pPr eaLnBrk="1" hangingPunct="1">
              <a:lnSpc>
                <a:spcPct val="6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	</a:t>
            </a:r>
            <a:r>
              <a:rPr lang="en-US" altLang="en-US" sz="1800" dirty="0" err="1">
                <a:latin typeface="Courier New" charset="0"/>
              </a:rPr>
              <a:t>mov</a:t>
            </a:r>
            <a:r>
              <a:rPr lang="en-US" altLang="en-US" sz="1800" dirty="0">
                <a:latin typeface="Courier New" charset="0"/>
              </a:rPr>
              <a:t>  eax,5     ; move 5 to the EAX register</a:t>
            </a:r>
          </a:p>
          <a:p>
            <a:pPr eaLnBrk="1" hangingPunct="1">
              <a:lnSpc>
                <a:spcPct val="6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	add  eax,6     ; add  6 to the EAX register</a:t>
            </a:r>
          </a:p>
          <a:p>
            <a:pPr eaLnBrk="1" hangingPunct="1">
              <a:lnSpc>
                <a:spcPct val="60000"/>
              </a:lnSpc>
              <a:spcBef>
                <a:spcPct val="50000"/>
              </a:spcBef>
              <a:buClrTx/>
              <a:buFontTx/>
              <a:buNone/>
            </a:pPr>
            <a:endParaRPr lang="en-US" altLang="en-US" sz="1800" dirty="0">
              <a:latin typeface="Courier New" charset="0"/>
            </a:endParaRPr>
          </a:p>
          <a:p>
            <a:pPr eaLnBrk="1" hangingPunct="1">
              <a:lnSpc>
                <a:spcPct val="6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	INVOKE ExitProcess,0</a:t>
            </a:r>
          </a:p>
          <a:p>
            <a:pPr eaLnBrk="1" hangingPunct="1">
              <a:lnSpc>
                <a:spcPct val="6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main ENDP</a:t>
            </a:r>
          </a:p>
          <a:p>
            <a:pPr eaLnBrk="1" hangingPunct="1">
              <a:lnSpc>
                <a:spcPct val="6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END main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1483722" y="1957455"/>
            <a:ext cx="10583360" cy="874197"/>
            <a:chOff x="1483722" y="1957455"/>
            <a:chExt cx="10583360" cy="874197"/>
          </a:xfrm>
        </p:grpSpPr>
        <p:sp>
          <p:nvSpPr>
            <p:cNvPr id="5" name="TextBox 4"/>
            <p:cNvSpPr txBox="1"/>
            <p:nvPr/>
          </p:nvSpPr>
          <p:spPr>
            <a:xfrm>
              <a:off x="1483722" y="2554167"/>
              <a:ext cx="626975" cy="277485"/>
            </a:xfrm>
            <a:prstGeom prst="rect">
              <a:avLst/>
            </a:prstGeom>
            <a:noFill/>
            <a:ln>
              <a:solidFill>
                <a:schemeClr val="accent3"/>
              </a:solidFill>
            </a:ln>
          </p:spPr>
          <p:txBody>
            <a:bodyPr wrap="square" rtlCol="0">
              <a:spAutoFit/>
            </a:bodyPr>
            <a:lstStyle/>
            <a:p>
              <a:endParaRPr lang="en-US"/>
            </a:p>
          </p:txBody>
        </p:sp>
        <p:sp>
          <p:nvSpPr>
            <p:cNvPr id="3" name="Rectangle 2"/>
            <p:cNvSpPr/>
            <p:nvPr/>
          </p:nvSpPr>
          <p:spPr>
            <a:xfrm>
              <a:off x="7485088" y="1957455"/>
              <a:ext cx="4581994" cy="584775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r>
                <a:rPr lang="en-US" sz="1600" b="1" dirty="0">
                  <a:solidFill>
                    <a:schemeClr val="accent3"/>
                  </a:solidFill>
                </a:rPr>
                <a:t>.386</a:t>
              </a:r>
              <a:r>
                <a:rPr lang="en-US" sz="1600" dirty="0">
                  <a:solidFill>
                    <a:schemeClr val="accent3"/>
                  </a:solidFill>
                </a:rPr>
                <a:t> </a:t>
              </a:r>
              <a:r>
                <a:rPr lang="en-US" sz="1600" dirty="0">
                  <a:solidFill>
                    <a:srgbClr val="2F2A2B"/>
                  </a:solidFill>
                </a:rPr>
                <a:t>directive, identifies this as a 32-bit program that can access 32-bit registers and addresses.</a:t>
              </a:r>
              <a:endParaRPr lang="en-US" sz="1600" dirty="0">
                <a:solidFill>
                  <a:srgbClr val="2F2A2B"/>
                </a:solidFill>
                <a:effectLst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1483722" y="2752401"/>
            <a:ext cx="10583360" cy="830997"/>
            <a:chOff x="1483722" y="2752401"/>
            <a:chExt cx="10583360" cy="830997"/>
          </a:xfrm>
        </p:grpSpPr>
        <p:sp>
          <p:nvSpPr>
            <p:cNvPr id="6" name="TextBox 5"/>
            <p:cNvSpPr txBox="1"/>
            <p:nvPr/>
          </p:nvSpPr>
          <p:spPr>
            <a:xfrm>
              <a:off x="1483722" y="2877590"/>
              <a:ext cx="2638581" cy="283219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txBody>
            <a:bodyPr wrap="square" rtlCol="0">
              <a:spAutoFit/>
            </a:bodyPr>
            <a:lstStyle/>
            <a:p>
              <a:endParaRPr lang="en-US"/>
            </a:p>
          </p:txBody>
        </p:sp>
        <p:sp>
          <p:nvSpPr>
            <p:cNvPr id="4" name="Rectangle 3"/>
            <p:cNvSpPr/>
            <p:nvPr/>
          </p:nvSpPr>
          <p:spPr>
            <a:xfrm>
              <a:off x="7485088" y="2752401"/>
              <a:ext cx="4581994" cy="830997"/>
            </a:xfrm>
            <a:prstGeom prst="rect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r>
                <a:rPr lang="en-US" sz="1600" b="1" dirty="0">
                  <a:solidFill>
                    <a:srgbClr val="00B050"/>
                  </a:solidFill>
                </a:rPr>
                <a:t>.model </a:t>
              </a:r>
              <a:r>
                <a:rPr lang="en-US" sz="1600" dirty="0">
                  <a:solidFill>
                    <a:srgbClr val="2F2A2B"/>
                  </a:solidFill>
                </a:rPr>
                <a:t>selects the program’s memory </a:t>
              </a:r>
              <a:r>
                <a:rPr lang="en-US" sz="1600" b="1" dirty="0">
                  <a:solidFill>
                    <a:srgbClr val="00B050"/>
                  </a:solidFill>
                </a:rPr>
                <a:t>model (flat), </a:t>
              </a:r>
              <a:r>
                <a:rPr lang="en-US" sz="1600" dirty="0">
                  <a:solidFill>
                    <a:srgbClr val="2F2A2B"/>
                  </a:solidFill>
                </a:rPr>
                <a:t>and identifies the </a:t>
              </a:r>
              <a:r>
                <a:rPr lang="en-US" sz="1600" b="1" dirty="0">
                  <a:solidFill>
                    <a:srgbClr val="00B050"/>
                  </a:solidFill>
                </a:rPr>
                <a:t>calling convention (named </a:t>
              </a:r>
              <a:r>
                <a:rPr lang="en-US" sz="1600" b="1" dirty="0" err="1">
                  <a:solidFill>
                    <a:srgbClr val="00B050"/>
                  </a:solidFill>
                </a:rPr>
                <a:t>stdcall</a:t>
              </a:r>
              <a:r>
                <a:rPr lang="en-US" sz="1600" b="1" dirty="0">
                  <a:solidFill>
                    <a:srgbClr val="00B050"/>
                  </a:solidFill>
                </a:rPr>
                <a:t>) </a:t>
              </a:r>
              <a:r>
                <a:rPr lang="en-US" sz="1600" dirty="0">
                  <a:solidFill>
                    <a:srgbClr val="2F2A2B"/>
                  </a:solidFill>
                </a:rPr>
                <a:t>for procedures</a:t>
              </a:r>
              <a:r>
                <a:rPr lang="en-US" sz="1400" dirty="0">
                  <a:solidFill>
                    <a:srgbClr val="2F2A2B"/>
                  </a:solidFill>
                </a:rPr>
                <a:t>. Ex. Windows API</a:t>
              </a:r>
              <a:endParaRPr lang="en-US" sz="1400" dirty="0">
                <a:solidFill>
                  <a:srgbClr val="2F2A2B"/>
                </a:solidFill>
                <a:effectLst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1481276" y="3198862"/>
            <a:ext cx="10585806" cy="1410602"/>
            <a:chOff x="1481276" y="3198862"/>
            <a:chExt cx="10585806" cy="1410602"/>
          </a:xfrm>
        </p:grpSpPr>
        <p:sp>
          <p:nvSpPr>
            <p:cNvPr id="7" name="TextBox 6"/>
            <p:cNvSpPr txBox="1"/>
            <p:nvPr/>
          </p:nvSpPr>
          <p:spPr>
            <a:xfrm>
              <a:off x="1481276" y="3198862"/>
              <a:ext cx="1626211" cy="252259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txBody>
            <a:bodyPr wrap="square" rtlCol="0">
              <a:spAutoFit/>
            </a:bodyPr>
            <a:lstStyle/>
            <a:p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7924800" y="3778467"/>
              <a:ext cx="4142282" cy="830997"/>
            </a:xfrm>
            <a:prstGeom prst="rect">
              <a:avLst/>
            </a:prstGeom>
            <a:ln>
              <a:solidFill>
                <a:srgbClr val="7030A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r>
                <a:rPr lang="en-US" sz="1600" b="1" dirty="0">
                  <a:solidFill>
                    <a:srgbClr val="7030A0"/>
                  </a:solidFill>
                </a:rPr>
                <a:t>.stack</a:t>
              </a:r>
              <a:r>
                <a:rPr lang="en-US" sz="1600" dirty="0">
                  <a:solidFill>
                    <a:srgbClr val="2F2A2B"/>
                  </a:solidFill>
                </a:rPr>
                <a:t> aside </a:t>
              </a:r>
              <a:r>
                <a:rPr lang="en-US" sz="1600" b="1" dirty="0">
                  <a:solidFill>
                    <a:srgbClr val="2F2A2B"/>
                  </a:solidFill>
                </a:rPr>
                <a:t>4096</a:t>
              </a:r>
              <a:r>
                <a:rPr lang="en-US" sz="1600" dirty="0">
                  <a:solidFill>
                    <a:srgbClr val="2F2A2B"/>
                  </a:solidFill>
                </a:rPr>
                <a:t> bytes of storage for the </a:t>
              </a:r>
              <a:r>
                <a:rPr lang="en-US" sz="1600" b="1" dirty="0">
                  <a:solidFill>
                    <a:srgbClr val="7030A0"/>
                  </a:solidFill>
                </a:rPr>
                <a:t>runtime stack</a:t>
              </a:r>
              <a:r>
                <a:rPr lang="en-US" sz="1600" dirty="0">
                  <a:solidFill>
                    <a:srgbClr val="2F2A2B"/>
                  </a:solidFill>
                </a:rPr>
                <a:t>, which every program must have. </a:t>
              </a:r>
              <a:r>
                <a:rPr lang="en-US" sz="1600" dirty="0"/>
                <a:t>Size of a memory page.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52246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A2B041FE-6A97-9C42-93BE-F9C2F11E3485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34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89090" name="Rectangle 2"/>
          <p:cNvSpPr>
            <a:spLocks noGrp="1" noChangeArrowheads="1"/>
          </p:cNvSpPr>
          <p:nvPr>
            <p:ph type="title"/>
          </p:nvPr>
        </p:nvSpPr>
        <p:spPr>
          <a:xfrm>
            <a:off x="1113021" y="1186995"/>
            <a:ext cx="9709879" cy="609600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altLang="en-US" sz="4000" dirty="0"/>
              <a:t>Example: </a:t>
            </a:r>
            <a:r>
              <a:rPr lang="en-US" altLang="en-US" sz="4000" b="1" dirty="0">
                <a:solidFill>
                  <a:schemeClr val="accent3"/>
                </a:solidFill>
              </a:rPr>
              <a:t>Adding and Subtracting Integers</a:t>
            </a:r>
          </a:p>
        </p:txBody>
      </p:sp>
      <p:sp>
        <p:nvSpPr>
          <p:cNvPr id="18" name="Text Box 3"/>
          <p:cNvSpPr txBox="1">
            <a:spLocks noChangeArrowheads="1"/>
          </p:cNvSpPr>
          <p:nvPr/>
        </p:nvSpPr>
        <p:spPr bwMode="auto">
          <a:xfrm>
            <a:off x="1407688" y="1840818"/>
            <a:ext cx="7696200" cy="464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tIns="228600" bIns="228600"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lnSpc>
                <a:spcPct val="6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; </a:t>
            </a:r>
            <a:r>
              <a:rPr lang="en-US" altLang="en-US" sz="1800" dirty="0" err="1">
                <a:latin typeface="Courier New" charset="0"/>
              </a:rPr>
              <a:t>AddTwo.asm</a:t>
            </a:r>
            <a:r>
              <a:rPr lang="en-US" altLang="en-US" sz="1800" dirty="0">
                <a:latin typeface="Courier New" charset="0"/>
              </a:rPr>
              <a:t> – adds two 32-bit integers</a:t>
            </a:r>
          </a:p>
          <a:p>
            <a:pPr eaLnBrk="1" hangingPunct="1">
              <a:lnSpc>
                <a:spcPct val="60000"/>
              </a:lnSpc>
              <a:spcBef>
                <a:spcPct val="50000"/>
              </a:spcBef>
              <a:buClrTx/>
              <a:buFontTx/>
              <a:buNone/>
            </a:pPr>
            <a:endParaRPr lang="en-US" altLang="en-US" sz="1800" dirty="0">
              <a:latin typeface="Courier New" charset="0"/>
            </a:endParaRPr>
          </a:p>
          <a:p>
            <a:pPr eaLnBrk="1" hangingPunct="1">
              <a:lnSpc>
                <a:spcPct val="6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.386</a:t>
            </a:r>
          </a:p>
          <a:p>
            <a:pPr eaLnBrk="1" hangingPunct="1">
              <a:lnSpc>
                <a:spcPct val="6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.model </a:t>
            </a:r>
            <a:r>
              <a:rPr lang="en-US" altLang="en-US" sz="1800" dirty="0" err="1">
                <a:latin typeface="Courier New" charset="0"/>
              </a:rPr>
              <a:t>flat,stdcall</a:t>
            </a:r>
            <a:endParaRPr lang="en-US" altLang="en-US" sz="1800" dirty="0">
              <a:latin typeface="Courier New" charset="0"/>
            </a:endParaRPr>
          </a:p>
          <a:p>
            <a:pPr eaLnBrk="1" hangingPunct="1">
              <a:lnSpc>
                <a:spcPct val="6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.stack 4096</a:t>
            </a:r>
          </a:p>
          <a:p>
            <a:pPr eaLnBrk="1" hangingPunct="1">
              <a:lnSpc>
                <a:spcPct val="6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 err="1">
                <a:latin typeface="Courier New" charset="0"/>
              </a:rPr>
              <a:t>ExitProcess</a:t>
            </a:r>
            <a:r>
              <a:rPr lang="en-US" altLang="en-US" sz="1800" dirty="0">
                <a:latin typeface="Courier New" charset="0"/>
              </a:rPr>
              <a:t> PROTO, </a:t>
            </a:r>
            <a:r>
              <a:rPr lang="en-US" altLang="en-US" sz="1800" dirty="0" err="1">
                <a:latin typeface="Courier New" charset="0"/>
              </a:rPr>
              <a:t>dwExitCode:DWORD</a:t>
            </a:r>
            <a:endParaRPr lang="en-US" altLang="en-US" sz="1800" dirty="0">
              <a:latin typeface="Courier New" charset="0"/>
            </a:endParaRPr>
          </a:p>
          <a:p>
            <a:pPr eaLnBrk="1" hangingPunct="1">
              <a:lnSpc>
                <a:spcPct val="6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.code</a:t>
            </a:r>
          </a:p>
          <a:p>
            <a:pPr eaLnBrk="1" hangingPunct="1">
              <a:lnSpc>
                <a:spcPct val="6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main PROC</a:t>
            </a:r>
          </a:p>
          <a:p>
            <a:pPr eaLnBrk="1" hangingPunct="1">
              <a:lnSpc>
                <a:spcPct val="6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	</a:t>
            </a:r>
            <a:r>
              <a:rPr lang="en-US" altLang="en-US" sz="1800" dirty="0" err="1">
                <a:latin typeface="Courier New" charset="0"/>
              </a:rPr>
              <a:t>mov</a:t>
            </a:r>
            <a:r>
              <a:rPr lang="en-US" altLang="en-US" sz="1800" dirty="0">
                <a:latin typeface="Courier New" charset="0"/>
              </a:rPr>
              <a:t>  eax,5     ; move 5 to the EAX register</a:t>
            </a:r>
          </a:p>
          <a:p>
            <a:pPr eaLnBrk="1" hangingPunct="1">
              <a:lnSpc>
                <a:spcPct val="6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	add  eax,6     ; add  6 to the EAX register</a:t>
            </a:r>
          </a:p>
          <a:p>
            <a:pPr eaLnBrk="1" hangingPunct="1">
              <a:lnSpc>
                <a:spcPct val="60000"/>
              </a:lnSpc>
              <a:spcBef>
                <a:spcPct val="50000"/>
              </a:spcBef>
              <a:buClrTx/>
              <a:buFontTx/>
              <a:buNone/>
            </a:pPr>
            <a:endParaRPr lang="en-US" altLang="en-US" sz="1800" dirty="0">
              <a:latin typeface="Courier New" charset="0"/>
            </a:endParaRPr>
          </a:p>
          <a:p>
            <a:pPr eaLnBrk="1" hangingPunct="1">
              <a:lnSpc>
                <a:spcPct val="6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	INVOKE ExitProcess,0</a:t>
            </a:r>
          </a:p>
          <a:p>
            <a:pPr eaLnBrk="1" hangingPunct="1">
              <a:lnSpc>
                <a:spcPct val="6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main ENDP</a:t>
            </a:r>
          </a:p>
          <a:p>
            <a:pPr eaLnBrk="1" hangingPunct="1">
              <a:lnSpc>
                <a:spcPct val="6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END main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1481360" y="1911597"/>
            <a:ext cx="10494282" cy="1884360"/>
            <a:chOff x="1481360" y="1911597"/>
            <a:chExt cx="10494282" cy="1884360"/>
          </a:xfrm>
        </p:grpSpPr>
        <p:sp>
          <p:nvSpPr>
            <p:cNvPr id="12" name="Rectangle 11"/>
            <p:cNvSpPr/>
            <p:nvPr/>
          </p:nvSpPr>
          <p:spPr>
            <a:xfrm>
              <a:off x="7393648" y="1911597"/>
              <a:ext cx="4581994" cy="1815882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r>
                <a:rPr lang="en-US" sz="1600" b="1" dirty="0" err="1">
                  <a:solidFill>
                    <a:srgbClr val="FF0000"/>
                  </a:solidFill>
                </a:rPr>
                <a:t>ExitProcess</a:t>
              </a:r>
              <a:r>
                <a:rPr lang="en-US" sz="1600" b="1" dirty="0">
                  <a:solidFill>
                    <a:srgbClr val="FF0000"/>
                  </a:solidFill>
                </a:rPr>
                <a:t>,</a:t>
              </a:r>
              <a:r>
                <a:rPr lang="en-US" sz="1600" dirty="0">
                  <a:solidFill>
                    <a:srgbClr val="2F2A2B"/>
                  </a:solidFill>
                </a:rPr>
                <a:t> declares </a:t>
              </a:r>
              <a:r>
                <a:rPr lang="en-US" sz="1600" b="1" dirty="0">
                  <a:solidFill>
                    <a:schemeClr val="accent3"/>
                  </a:solidFill>
                </a:rPr>
                <a:t>a prototype</a:t>
              </a:r>
              <a:r>
                <a:rPr lang="en-US" sz="1600" dirty="0">
                  <a:solidFill>
                    <a:srgbClr val="2F2A2B"/>
                  </a:solidFill>
                </a:rPr>
                <a:t> for the </a:t>
              </a:r>
              <a:r>
                <a:rPr lang="en-US" sz="1600" dirty="0" err="1">
                  <a:solidFill>
                    <a:srgbClr val="2F2A2B"/>
                  </a:solidFill>
                </a:rPr>
                <a:t>ExitProcess</a:t>
              </a:r>
              <a:r>
                <a:rPr lang="en-US" sz="1600" dirty="0">
                  <a:solidFill>
                    <a:srgbClr val="2F2A2B"/>
                  </a:solidFill>
                </a:rPr>
                <a:t> function. </a:t>
              </a:r>
            </a:p>
            <a:p>
              <a:r>
                <a:rPr lang="en-US" sz="1600" dirty="0">
                  <a:solidFill>
                    <a:srgbClr val="2F2A2B"/>
                  </a:solidFill>
                </a:rPr>
                <a:t>- </a:t>
              </a:r>
              <a:r>
                <a:rPr lang="en-US" sz="1600" u="sng" dirty="0">
                  <a:solidFill>
                    <a:srgbClr val="2F2A2B"/>
                  </a:solidFill>
                </a:rPr>
                <a:t>A prototype consists of </a:t>
              </a:r>
              <a:r>
                <a:rPr lang="en-US" sz="1600" dirty="0">
                  <a:solidFill>
                    <a:schemeClr val="accent3"/>
                  </a:solidFill>
                </a:rPr>
                <a:t>the function name</a:t>
              </a:r>
              <a:r>
                <a:rPr lang="en-US" sz="1600" dirty="0">
                  <a:solidFill>
                    <a:srgbClr val="2F2A2B"/>
                  </a:solidFill>
                </a:rPr>
                <a:t>, the </a:t>
              </a:r>
              <a:r>
                <a:rPr lang="en-US" sz="1600" dirty="0">
                  <a:solidFill>
                    <a:schemeClr val="accent3"/>
                  </a:solidFill>
                </a:rPr>
                <a:t>PROTO keyword</a:t>
              </a:r>
              <a:r>
                <a:rPr lang="en-US" sz="1600" dirty="0">
                  <a:solidFill>
                    <a:srgbClr val="2F2A2B"/>
                  </a:solidFill>
                </a:rPr>
                <a:t>, a </a:t>
              </a:r>
              <a:r>
                <a:rPr lang="en-US" sz="1600" dirty="0">
                  <a:solidFill>
                    <a:schemeClr val="accent3"/>
                  </a:solidFill>
                </a:rPr>
                <a:t>comma</a:t>
              </a:r>
              <a:r>
                <a:rPr lang="en-US" sz="1600" dirty="0">
                  <a:solidFill>
                    <a:srgbClr val="2F2A2B"/>
                  </a:solidFill>
                </a:rPr>
                <a:t>, and a </a:t>
              </a:r>
              <a:r>
                <a:rPr lang="en-US" sz="1600" dirty="0">
                  <a:solidFill>
                    <a:schemeClr val="accent3"/>
                  </a:solidFill>
                </a:rPr>
                <a:t>list of input parameters</a:t>
              </a:r>
              <a:r>
                <a:rPr lang="en-US" sz="1600" dirty="0">
                  <a:solidFill>
                    <a:srgbClr val="2F2A2B"/>
                  </a:solidFill>
                </a:rPr>
                <a:t>. </a:t>
              </a:r>
            </a:p>
            <a:p>
              <a:r>
                <a:rPr lang="en-US" sz="1600" dirty="0">
                  <a:solidFill>
                    <a:srgbClr val="2F2A2B"/>
                  </a:solidFill>
                </a:rPr>
                <a:t>- </a:t>
              </a:r>
              <a:r>
                <a:rPr lang="en-US" sz="1600" u="sng" dirty="0">
                  <a:solidFill>
                    <a:srgbClr val="2F2A2B"/>
                  </a:solidFill>
                </a:rPr>
                <a:t>The input parameter </a:t>
              </a:r>
              <a:r>
                <a:rPr lang="en-US" sz="1600" dirty="0">
                  <a:solidFill>
                    <a:srgbClr val="2F2A2B"/>
                  </a:solidFill>
                </a:rPr>
                <a:t>for </a:t>
              </a:r>
              <a:r>
                <a:rPr lang="en-US" sz="1600" dirty="0" err="1">
                  <a:solidFill>
                    <a:srgbClr val="2F2A2B"/>
                  </a:solidFill>
                </a:rPr>
                <a:t>ExitProcess</a:t>
              </a:r>
              <a:r>
                <a:rPr lang="en-US" sz="1600" dirty="0">
                  <a:solidFill>
                    <a:srgbClr val="2F2A2B"/>
                  </a:solidFill>
                </a:rPr>
                <a:t> is named </a:t>
              </a:r>
              <a:r>
                <a:rPr lang="en-US" sz="1600" dirty="0" err="1">
                  <a:solidFill>
                    <a:srgbClr val="2F2A2B"/>
                  </a:solidFill>
                </a:rPr>
                <a:t>dwExitCode</a:t>
              </a:r>
              <a:r>
                <a:rPr lang="en-US" sz="1600" dirty="0">
                  <a:solidFill>
                    <a:srgbClr val="2F2A2B"/>
                  </a:solidFill>
                </a:rPr>
                <a:t>.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481360" y="3543698"/>
              <a:ext cx="5103748" cy="252259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endParaRPr lang="en-US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1466370" y="4151303"/>
            <a:ext cx="10509272" cy="1737877"/>
            <a:chOff x="1466370" y="4151303"/>
            <a:chExt cx="10509272" cy="1737877"/>
          </a:xfrm>
        </p:grpSpPr>
        <p:sp>
          <p:nvSpPr>
            <p:cNvPr id="24" name="TextBox 23"/>
            <p:cNvSpPr txBox="1"/>
            <p:nvPr/>
          </p:nvSpPr>
          <p:spPr>
            <a:xfrm>
              <a:off x="1466370" y="4151303"/>
              <a:ext cx="1320530" cy="208478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txBody>
            <a:bodyPr wrap="square" rtlCol="0">
              <a:spAutoFit/>
            </a:bodyPr>
            <a:lstStyle/>
            <a:p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8001000" y="5058183"/>
              <a:ext cx="3974642" cy="830997"/>
            </a:xfrm>
            <a:prstGeom prst="rect">
              <a:avLst/>
            </a:prstGeom>
            <a:ln>
              <a:solidFill>
                <a:srgbClr val="FFC00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r>
                <a:rPr lang="en-US" sz="1600" b="1" dirty="0">
                  <a:solidFill>
                    <a:schemeClr val="accent3"/>
                  </a:solidFill>
                </a:rPr>
                <a:t>The label main </a:t>
              </a:r>
              <a:r>
                <a:rPr lang="en-US" sz="1600" dirty="0"/>
                <a:t>identifies the </a:t>
              </a:r>
              <a:r>
                <a:rPr lang="en-US" sz="1600" b="1" dirty="0">
                  <a:solidFill>
                    <a:srgbClr val="FFC000"/>
                  </a:solidFill>
                </a:rPr>
                <a:t>program entry point</a:t>
              </a:r>
              <a:r>
                <a:rPr lang="en-US" sz="1600" dirty="0"/>
                <a:t> (main) and </a:t>
              </a:r>
              <a:r>
                <a:rPr lang="en-US" sz="1600" u="sng" dirty="0">
                  <a:solidFill>
                    <a:srgbClr val="2F2A2B"/>
                  </a:solidFill>
                </a:rPr>
                <a:t>marks the address </a:t>
              </a:r>
              <a:r>
                <a:rPr lang="en-US" sz="1600" dirty="0">
                  <a:solidFill>
                    <a:srgbClr val="2F2A2B"/>
                  </a:solidFill>
                </a:rPr>
                <a:t>at which the </a:t>
              </a:r>
              <a:r>
                <a:rPr lang="en-US" sz="1600" u="sng" dirty="0">
                  <a:solidFill>
                    <a:srgbClr val="2F2A2B"/>
                  </a:solidFill>
                </a:rPr>
                <a:t>program will begin to execute</a:t>
              </a:r>
              <a:r>
                <a:rPr lang="en-US" sz="1600" dirty="0">
                  <a:solidFill>
                    <a:srgbClr val="2F2A2B"/>
                  </a:solidFill>
                </a:rPr>
                <a:t>.</a:t>
              </a: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1481360" y="3840180"/>
            <a:ext cx="10494282" cy="897902"/>
            <a:chOff x="1481360" y="3840180"/>
            <a:chExt cx="10494282" cy="897902"/>
          </a:xfrm>
        </p:grpSpPr>
        <p:sp>
          <p:nvSpPr>
            <p:cNvPr id="23" name="TextBox 22"/>
            <p:cNvSpPr txBox="1"/>
            <p:nvPr/>
          </p:nvSpPr>
          <p:spPr>
            <a:xfrm>
              <a:off x="1481360" y="3840180"/>
              <a:ext cx="2954681" cy="259195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8001000" y="3907085"/>
              <a:ext cx="3974642" cy="830997"/>
            </a:xfrm>
            <a:prstGeom prst="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r>
                <a:rPr lang="en-US" sz="1600" dirty="0">
                  <a:solidFill>
                    <a:srgbClr val="2F2A2B"/>
                  </a:solidFill>
                </a:rPr>
                <a:t>.</a:t>
              </a:r>
              <a:r>
                <a:rPr lang="en-US" sz="1600" b="1" dirty="0">
                  <a:solidFill>
                    <a:schemeClr val="accent3"/>
                  </a:solidFill>
                </a:rPr>
                <a:t>CODE</a:t>
              </a:r>
              <a:r>
                <a:rPr lang="en-US" sz="1600" dirty="0">
                  <a:solidFill>
                    <a:srgbClr val="2F2A2B"/>
                  </a:solidFill>
                </a:rPr>
                <a:t> directive marks the beginning of the code area of a program, the area that contains executable instructions</a:t>
              </a:r>
              <a:endParaRPr lang="en-US" sz="1600" dirty="0">
                <a:solidFill>
                  <a:srgbClr val="2F2A2B"/>
                </a:solidFill>
                <a:effectLst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0312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A2B041FE-6A97-9C42-93BE-F9C2F11E3485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35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89090" name="Rectangle 2"/>
          <p:cNvSpPr>
            <a:spLocks noGrp="1" noChangeArrowheads="1"/>
          </p:cNvSpPr>
          <p:nvPr>
            <p:ph type="title"/>
          </p:nvPr>
        </p:nvSpPr>
        <p:spPr>
          <a:xfrm>
            <a:off x="1113021" y="1186995"/>
            <a:ext cx="9709879" cy="609600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altLang="en-US" sz="4000" dirty="0"/>
              <a:t>Example: </a:t>
            </a:r>
            <a:r>
              <a:rPr lang="en-US" altLang="en-US" sz="4000" b="1" dirty="0">
                <a:solidFill>
                  <a:schemeClr val="accent3"/>
                </a:solidFill>
              </a:rPr>
              <a:t>Adding and Subtracting Integers</a:t>
            </a:r>
          </a:p>
        </p:txBody>
      </p:sp>
      <p:sp>
        <p:nvSpPr>
          <p:cNvPr id="18" name="Text Box 3"/>
          <p:cNvSpPr txBox="1">
            <a:spLocks noChangeArrowheads="1"/>
          </p:cNvSpPr>
          <p:nvPr/>
        </p:nvSpPr>
        <p:spPr bwMode="auto">
          <a:xfrm>
            <a:off x="1407688" y="1811585"/>
            <a:ext cx="7696200" cy="464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tIns="228600" bIns="228600"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lnSpc>
                <a:spcPct val="6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; </a:t>
            </a:r>
            <a:r>
              <a:rPr lang="en-US" altLang="en-US" sz="1800" dirty="0" err="1">
                <a:latin typeface="Courier New" charset="0"/>
              </a:rPr>
              <a:t>AddTwo.asm</a:t>
            </a:r>
            <a:r>
              <a:rPr lang="en-US" altLang="en-US" sz="1800" dirty="0">
                <a:latin typeface="Courier New" charset="0"/>
              </a:rPr>
              <a:t> – adds two 32-bit integers</a:t>
            </a:r>
          </a:p>
          <a:p>
            <a:pPr eaLnBrk="1" hangingPunct="1">
              <a:lnSpc>
                <a:spcPct val="60000"/>
              </a:lnSpc>
              <a:spcBef>
                <a:spcPct val="50000"/>
              </a:spcBef>
              <a:buClrTx/>
              <a:buFontTx/>
              <a:buNone/>
            </a:pPr>
            <a:endParaRPr lang="en-US" altLang="en-US" sz="1800" dirty="0">
              <a:latin typeface="Courier New" charset="0"/>
            </a:endParaRPr>
          </a:p>
          <a:p>
            <a:pPr eaLnBrk="1" hangingPunct="1">
              <a:lnSpc>
                <a:spcPct val="6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.386</a:t>
            </a:r>
          </a:p>
          <a:p>
            <a:pPr eaLnBrk="1" hangingPunct="1">
              <a:lnSpc>
                <a:spcPct val="6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.model </a:t>
            </a:r>
            <a:r>
              <a:rPr lang="en-US" altLang="en-US" sz="1800" dirty="0" err="1">
                <a:latin typeface="Courier New" charset="0"/>
              </a:rPr>
              <a:t>flat,stdcall</a:t>
            </a:r>
            <a:endParaRPr lang="en-US" altLang="en-US" sz="1800" dirty="0">
              <a:latin typeface="Courier New" charset="0"/>
            </a:endParaRPr>
          </a:p>
          <a:p>
            <a:pPr eaLnBrk="1" hangingPunct="1">
              <a:lnSpc>
                <a:spcPct val="6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.stack 4096</a:t>
            </a:r>
          </a:p>
          <a:p>
            <a:pPr eaLnBrk="1" hangingPunct="1">
              <a:lnSpc>
                <a:spcPct val="6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 err="1">
                <a:latin typeface="Courier New" charset="0"/>
              </a:rPr>
              <a:t>ExitProcess</a:t>
            </a:r>
            <a:r>
              <a:rPr lang="en-US" altLang="en-US" sz="1800" dirty="0">
                <a:latin typeface="Courier New" charset="0"/>
              </a:rPr>
              <a:t> PROTO, </a:t>
            </a:r>
            <a:r>
              <a:rPr lang="en-US" altLang="en-US" sz="1800" dirty="0" err="1">
                <a:latin typeface="Courier New" charset="0"/>
              </a:rPr>
              <a:t>dwExitCode:DWORD</a:t>
            </a:r>
            <a:endParaRPr lang="en-US" altLang="en-US" sz="1800" dirty="0">
              <a:latin typeface="Courier New" charset="0"/>
            </a:endParaRPr>
          </a:p>
          <a:p>
            <a:pPr eaLnBrk="1" hangingPunct="1">
              <a:lnSpc>
                <a:spcPct val="6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.code</a:t>
            </a:r>
          </a:p>
          <a:p>
            <a:pPr eaLnBrk="1" hangingPunct="1">
              <a:lnSpc>
                <a:spcPct val="6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main PROC</a:t>
            </a:r>
          </a:p>
          <a:p>
            <a:pPr eaLnBrk="1" hangingPunct="1">
              <a:lnSpc>
                <a:spcPct val="6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	</a:t>
            </a:r>
            <a:r>
              <a:rPr lang="en-US" altLang="en-US" sz="1800" dirty="0" err="1">
                <a:latin typeface="Courier New" charset="0"/>
              </a:rPr>
              <a:t>mov</a:t>
            </a:r>
            <a:r>
              <a:rPr lang="en-US" altLang="en-US" sz="1800" dirty="0">
                <a:latin typeface="Courier New" charset="0"/>
              </a:rPr>
              <a:t>  eax,5     ; move 5 to the EAX register</a:t>
            </a:r>
          </a:p>
          <a:p>
            <a:pPr eaLnBrk="1" hangingPunct="1">
              <a:lnSpc>
                <a:spcPct val="6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	add  eax,6     ; add  6 to the EAX register</a:t>
            </a:r>
          </a:p>
          <a:p>
            <a:pPr eaLnBrk="1" hangingPunct="1">
              <a:lnSpc>
                <a:spcPct val="60000"/>
              </a:lnSpc>
              <a:spcBef>
                <a:spcPct val="50000"/>
              </a:spcBef>
              <a:buClrTx/>
              <a:buFontTx/>
              <a:buNone/>
            </a:pPr>
            <a:endParaRPr lang="en-US" altLang="en-US" sz="1800" dirty="0">
              <a:latin typeface="Courier New" charset="0"/>
            </a:endParaRPr>
          </a:p>
          <a:p>
            <a:pPr eaLnBrk="1" hangingPunct="1">
              <a:lnSpc>
                <a:spcPct val="6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	INVOKE ExitProcess,0</a:t>
            </a:r>
          </a:p>
          <a:p>
            <a:pPr eaLnBrk="1" hangingPunct="1">
              <a:lnSpc>
                <a:spcPct val="6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main ENDP</a:t>
            </a:r>
          </a:p>
          <a:p>
            <a:pPr eaLnBrk="1" hangingPunct="1">
              <a:lnSpc>
                <a:spcPct val="6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END main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1437669" y="4985771"/>
            <a:ext cx="10537972" cy="1280798"/>
            <a:chOff x="1437669" y="4985771"/>
            <a:chExt cx="10537972" cy="1280798"/>
          </a:xfrm>
        </p:grpSpPr>
        <p:sp>
          <p:nvSpPr>
            <p:cNvPr id="24" name="TextBox 23"/>
            <p:cNvSpPr txBox="1"/>
            <p:nvPr/>
          </p:nvSpPr>
          <p:spPr>
            <a:xfrm>
              <a:off x="1437669" y="5592280"/>
              <a:ext cx="1320530" cy="540740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txBody>
            <a:bodyPr wrap="square" rtlCol="0">
              <a:spAutoFit/>
            </a:bodyPr>
            <a:lstStyle/>
            <a:p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7347928" y="5681794"/>
              <a:ext cx="4627712" cy="584775"/>
            </a:xfrm>
            <a:prstGeom prst="rect">
              <a:avLst/>
            </a:prstGeom>
            <a:ln>
              <a:solidFill>
                <a:srgbClr val="FFC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r>
                <a:rPr lang="en-US" sz="1600" b="1" dirty="0">
                  <a:solidFill>
                    <a:srgbClr val="FFC000"/>
                  </a:solidFill>
                </a:rPr>
                <a:t>end</a:t>
              </a:r>
              <a:r>
                <a:rPr lang="en-US" sz="1600" dirty="0">
                  <a:solidFill>
                    <a:srgbClr val="2F2A2B"/>
                  </a:solidFill>
                </a:rPr>
                <a:t> directive marks the last line to be assembled, and it identifies the program entry point (main</a:t>
              </a:r>
              <a:r>
                <a:rPr lang="en-US" sz="1600">
                  <a:solidFill>
                    <a:srgbClr val="2F2A2B"/>
                  </a:solidFill>
                </a:rPr>
                <a:t>). </a:t>
              </a:r>
              <a:endParaRPr lang="en-US" sz="1600" dirty="0">
                <a:solidFill>
                  <a:srgbClr val="2F2A2B"/>
                </a:solidFill>
                <a:effectLst/>
              </a:endParaRPr>
            </a:p>
          </p:txBody>
        </p:sp>
        <p:sp>
          <p:nvSpPr>
            <p:cNvPr id="2" name="Rectangle 1"/>
            <p:cNvSpPr/>
            <p:nvPr/>
          </p:nvSpPr>
          <p:spPr>
            <a:xfrm>
              <a:off x="7346286" y="4985771"/>
              <a:ext cx="4629355" cy="584775"/>
            </a:xfrm>
            <a:prstGeom prst="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r>
                <a:rPr lang="en-US" sz="1600" b="1" dirty="0">
                  <a:solidFill>
                    <a:schemeClr val="accent3"/>
                  </a:solidFill>
                </a:rPr>
                <a:t>ENDP</a:t>
              </a:r>
              <a:r>
                <a:rPr lang="en-US" sz="1600" dirty="0">
                  <a:solidFill>
                    <a:schemeClr val="accent3"/>
                  </a:solidFill>
                </a:rPr>
                <a:t> </a:t>
              </a:r>
              <a:r>
                <a:rPr lang="en-US" sz="1600" dirty="0">
                  <a:solidFill>
                    <a:srgbClr val="2F2A2B"/>
                  </a:solidFill>
                </a:rPr>
                <a:t>directive marks the end of a procedure. Our program had a procedure named main,</a:t>
              </a:r>
              <a:endParaRPr lang="en-US" sz="1600" dirty="0">
                <a:solidFill>
                  <a:srgbClr val="2F2A2B"/>
                </a:solidFill>
                <a:effectLst/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1797209" y="3663989"/>
            <a:ext cx="10178431" cy="1860724"/>
            <a:chOff x="1797209" y="3663989"/>
            <a:chExt cx="10178431" cy="1860724"/>
          </a:xfrm>
        </p:grpSpPr>
        <p:sp>
          <p:nvSpPr>
            <p:cNvPr id="23" name="TextBox 22"/>
            <p:cNvSpPr txBox="1"/>
            <p:nvPr/>
          </p:nvSpPr>
          <p:spPr>
            <a:xfrm>
              <a:off x="1797209" y="5265518"/>
              <a:ext cx="2954681" cy="259195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/>
            </a:p>
          </p:txBody>
        </p:sp>
        <p:sp>
          <p:nvSpPr>
            <p:cNvPr id="3" name="Rectangle 2"/>
            <p:cNvSpPr/>
            <p:nvPr/>
          </p:nvSpPr>
          <p:spPr>
            <a:xfrm>
              <a:off x="7346285" y="3663989"/>
              <a:ext cx="4629355" cy="584775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r>
                <a:rPr lang="en-US" sz="1600" b="1" dirty="0">
                  <a:solidFill>
                    <a:schemeClr val="accent3"/>
                  </a:solidFill>
                </a:rPr>
                <a:t>INVOKE</a:t>
              </a:r>
              <a:r>
                <a:rPr lang="en-US" sz="1600" dirty="0">
                  <a:solidFill>
                    <a:schemeClr val="accent3"/>
                  </a:solidFill>
                </a:rPr>
                <a:t> </a:t>
              </a:r>
              <a:r>
                <a:rPr lang="en-US" sz="1600" dirty="0"/>
                <a:t>Calls on, the procedure </a:t>
              </a:r>
              <a:r>
                <a:rPr lang="en-US" sz="1600" u="sng" dirty="0" err="1"/>
                <a:t>ExitProcess</a:t>
              </a:r>
              <a:r>
                <a:rPr lang="en-US" sz="1600" dirty="0"/>
                <a:t>, passing the arguments on the stack or in  registers.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90480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AB32D496-C102-A744-BDA7-B2B5C3930EC4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36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95234" name="Rectangle 1026"/>
          <p:cNvSpPr>
            <a:spLocks noGrp="1" noChangeArrowheads="1"/>
          </p:cNvSpPr>
          <p:nvPr>
            <p:ph type="title"/>
          </p:nvPr>
        </p:nvSpPr>
        <p:spPr>
          <a:ln>
            <a:noFill/>
          </a:ln>
        </p:spPr>
        <p:txBody>
          <a:bodyPr>
            <a:normAutofit/>
          </a:bodyPr>
          <a:lstStyle/>
          <a:p>
            <a:r>
              <a:rPr lang="en-US" altLang="en-US" sz="3400" dirty="0">
                <a:solidFill>
                  <a:schemeClr val="tx1"/>
                </a:solidFill>
              </a:rPr>
              <a:t>Example:</a:t>
            </a:r>
            <a:r>
              <a:rPr lang="en-US" altLang="en-US" sz="4000" dirty="0">
                <a:solidFill>
                  <a:schemeClr val="tx1"/>
                </a:solidFill>
              </a:rPr>
              <a:t> </a:t>
            </a:r>
            <a:r>
              <a:rPr lang="en-US" sz="4000" b="1" u="sng" dirty="0">
                <a:solidFill>
                  <a:schemeClr val="accent3"/>
                </a:solidFill>
              </a:rPr>
              <a:t>Debugging</a:t>
            </a:r>
            <a:r>
              <a:rPr lang="en-US" sz="4000" b="1" dirty="0">
                <a:solidFill>
                  <a:schemeClr val="accent3"/>
                </a:solidFill>
              </a:rPr>
              <a:t> the </a:t>
            </a:r>
            <a:r>
              <a:rPr lang="en-US" sz="4000" b="1" dirty="0" err="1">
                <a:solidFill>
                  <a:schemeClr val="accent3"/>
                </a:solidFill>
              </a:rPr>
              <a:t>AddTwo</a:t>
            </a:r>
            <a:r>
              <a:rPr lang="en-US" sz="4000" b="1" dirty="0">
                <a:solidFill>
                  <a:schemeClr val="accent3"/>
                </a:solidFill>
              </a:rPr>
              <a:t> Program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230967" y="1842290"/>
            <a:ext cx="5278022" cy="4438588"/>
            <a:chOff x="3230967" y="1842290"/>
            <a:chExt cx="5278022" cy="4438588"/>
          </a:xfrm>
        </p:grpSpPr>
        <p:grpSp>
          <p:nvGrpSpPr>
            <p:cNvPr id="3" name="Group 2"/>
            <p:cNvGrpSpPr/>
            <p:nvPr/>
          </p:nvGrpSpPr>
          <p:grpSpPr>
            <a:xfrm>
              <a:off x="3230967" y="1842290"/>
              <a:ext cx="5278022" cy="4438588"/>
              <a:chOff x="3230967" y="1842290"/>
              <a:chExt cx="5278022" cy="4438588"/>
            </a:xfrm>
          </p:grpSpPr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272196" y="1842290"/>
                <a:ext cx="4236793" cy="4438588"/>
              </a:xfrm>
              <a:prstGeom prst="rect">
                <a:avLst/>
              </a:prstGeom>
            </p:spPr>
          </p:pic>
          <p:cxnSp>
            <p:nvCxnSpPr>
              <p:cNvPr id="9" name="Straight Arrow Connector 8"/>
              <p:cNvCxnSpPr/>
              <p:nvPr/>
            </p:nvCxnSpPr>
            <p:spPr>
              <a:xfrm flipH="1" flipV="1">
                <a:off x="4691921" y="5221361"/>
                <a:ext cx="734518" cy="1020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3230967" y="5426439"/>
                <a:ext cx="167081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/>
                  <a:t>Execute under the control of a debugger</a:t>
                </a: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4901780" y="4931765"/>
                <a:ext cx="3866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C00000"/>
                    </a:solidFill>
                  </a:rPr>
                  <a:t>or</a:t>
                </a:r>
              </a:p>
            </p:txBody>
          </p:sp>
          <p:sp>
            <p:nvSpPr>
              <p:cNvPr id="4" name="Rectangle 3"/>
              <p:cNvSpPr/>
              <p:nvPr/>
            </p:nvSpPr>
            <p:spPr>
              <a:xfrm>
                <a:off x="3450423" y="5018407"/>
                <a:ext cx="1199213" cy="38974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" name="TextBox 4"/>
            <p:cNvSpPr txBox="1"/>
            <p:nvPr/>
          </p:nvSpPr>
          <p:spPr>
            <a:xfrm>
              <a:off x="3537657" y="5036695"/>
              <a:ext cx="1079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debugger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98520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AB32D496-C102-A744-BDA7-B2B5C3930EC4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37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95234" name="Rectangle 1026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z="3400" dirty="0"/>
              <a:t>Example:</a:t>
            </a:r>
            <a:r>
              <a:rPr lang="en-US" altLang="en-US" sz="4000" dirty="0"/>
              <a:t> </a:t>
            </a:r>
            <a:r>
              <a:rPr lang="en-US" sz="3600" b="1" u="sng" dirty="0">
                <a:solidFill>
                  <a:schemeClr val="accent3"/>
                </a:solidFill>
              </a:rPr>
              <a:t>Running</a:t>
            </a:r>
            <a:r>
              <a:rPr lang="en-US" sz="3600" b="1" dirty="0">
                <a:solidFill>
                  <a:schemeClr val="accent3"/>
                </a:solidFill>
              </a:rPr>
              <a:t> and </a:t>
            </a:r>
            <a:r>
              <a:rPr lang="en-US" sz="3600" b="1" u="sng" dirty="0">
                <a:solidFill>
                  <a:schemeClr val="accent3"/>
                </a:solidFill>
              </a:rPr>
              <a:t>Debugging</a:t>
            </a:r>
            <a:r>
              <a:rPr lang="en-US" sz="3600" b="1" dirty="0">
                <a:solidFill>
                  <a:schemeClr val="accent3"/>
                </a:solidFill>
              </a:rPr>
              <a:t> the </a:t>
            </a:r>
            <a:r>
              <a:rPr lang="en-US" sz="3600" b="1" dirty="0" err="1">
                <a:solidFill>
                  <a:schemeClr val="accent3"/>
                </a:solidFill>
              </a:rPr>
              <a:t>AddTwo</a:t>
            </a:r>
            <a:r>
              <a:rPr lang="en-US" sz="3600" b="1" dirty="0">
                <a:solidFill>
                  <a:schemeClr val="accent3"/>
                </a:solidFill>
              </a:rPr>
              <a:t> Program</a:t>
            </a:r>
          </a:p>
        </p:txBody>
      </p:sp>
      <p:sp>
        <p:nvSpPr>
          <p:cNvPr id="18437" name="Text Box 1028"/>
          <p:cNvSpPr txBox="1">
            <a:spLocks noChangeArrowheads="1"/>
          </p:cNvSpPr>
          <p:nvPr/>
        </p:nvSpPr>
        <p:spPr bwMode="auto">
          <a:xfrm>
            <a:off x="1234440" y="1855928"/>
            <a:ext cx="6705600" cy="18312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tIns="137160" bIns="137160">
            <a:spAutoFit/>
          </a:bodyPr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marL="342900" indent="-342900" eaLnBrk="1" hangingPunct="1">
              <a:spcBef>
                <a:spcPct val="50000"/>
              </a:spcBef>
              <a:buClrTx/>
              <a:buFont typeface="Arial" charset="0"/>
              <a:buChar char="•"/>
            </a:pPr>
            <a:r>
              <a:rPr lang="en-US" altLang="en-US" sz="2000" dirty="0"/>
              <a:t>Showing </a:t>
            </a:r>
            <a:r>
              <a:rPr lang="en-US" altLang="en-US" sz="2000" b="1" dirty="0">
                <a:solidFill>
                  <a:schemeClr val="accent3"/>
                </a:solidFill>
              </a:rPr>
              <a:t>registers</a:t>
            </a:r>
            <a:r>
              <a:rPr lang="en-US" altLang="en-US" sz="2000" dirty="0">
                <a:solidFill>
                  <a:schemeClr val="accent3"/>
                </a:solidFill>
              </a:rPr>
              <a:t> </a:t>
            </a:r>
            <a:r>
              <a:rPr lang="en-US" altLang="en-US" sz="2000" dirty="0"/>
              <a:t>and </a:t>
            </a:r>
            <a:r>
              <a:rPr lang="en-US" altLang="en-US" sz="2000" b="1" dirty="0">
                <a:solidFill>
                  <a:schemeClr val="accent3"/>
                </a:solidFill>
              </a:rPr>
              <a:t>flags</a:t>
            </a:r>
            <a:r>
              <a:rPr lang="en-US" altLang="en-US" sz="2000" dirty="0">
                <a:solidFill>
                  <a:schemeClr val="accent3"/>
                </a:solidFill>
              </a:rPr>
              <a:t> </a:t>
            </a:r>
            <a:r>
              <a:rPr lang="en-US" altLang="en-US" sz="2000" dirty="0"/>
              <a:t>in the debugger:</a:t>
            </a:r>
          </a:p>
          <a:p>
            <a:pPr marL="1085850" lvl="1" indent="-342900" eaLnBrk="1" hangingPunct="1">
              <a:spcBef>
                <a:spcPct val="50000"/>
              </a:spcBef>
              <a:buClrTx/>
              <a:buFont typeface="Courier New" charset="0"/>
              <a:buChar char="o"/>
            </a:pPr>
            <a:r>
              <a:rPr lang="en-US" altLang="en-US" sz="1800" dirty="0"/>
              <a:t>Go to the Debug Menu</a:t>
            </a:r>
          </a:p>
          <a:p>
            <a:pPr marL="1085850" lvl="1" indent="-342900" eaLnBrk="1" hangingPunct="1">
              <a:spcBef>
                <a:spcPct val="50000"/>
              </a:spcBef>
              <a:buClrTx/>
              <a:buFont typeface="Courier New" charset="0"/>
              <a:buChar char="o"/>
            </a:pPr>
            <a:r>
              <a:rPr lang="en-US" altLang="en-US" sz="1800" dirty="0"/>
              <a:t>Select Windows</a:t>
            </a:r>
          </a:p>
          <a:p>
            <a:pPr marL="1085850" lvl="1" indent="-342900" eaLnBrk="1" hangingPunct="1">
              <a:spcBef>
                <a:spcPct val="50000"/>
              </a:spcBef>
              <a:buClrTx/>
              <a:buFont typeface="Courier New" charset="0"/>
              <a:buChar char="o"/>
            </a:pPr>
            <a:r>
              <a:rPr lang="en-US" altLang="en-US" sz="1800" dirty="0"/>
              <a:t>Then select Registers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340" y="3942066"/>
            <a:ext cx="11481339" cy="166625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995110" y="5707239"/>
            <a:ext cx="6262740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You Must be in the Debugging Mode to see </a:t>
            </a:r>
            <a:r>
              <a:rPr lang="en-US" b="1">
                <a:solidFill>
                  <a:srgbClr val="C00000"/>
                </a:solidFill>
              </a:rPr>
              <a:t>the register </a:t>
            </a:r>
            <a:r>
              <a:rPr lang="en-US" b="1" dirty="0">
                <a:solidFill>
                  <a:srgbClr val="C00000"/>
                </a:solidFill>
              </a:rPr>
              <a:t>window</a:t>
            </a:r>
          </a:p>
        </p:txBody>
      </p:sp>
    </p:spTree>
    <p:extLst>
      <p:ext uri="{BB962C8B-B14F-4D97-AF65-F5344CB8AC3E}">
        <p14:creationId xmlns:p14="http://schemas.microsoft.com/office/powerpoint/2010/main" val="127073783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AB32D496-C102-A744-BDA7-B2B5C3930EC4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38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95234" name="Rectangle 1026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z="3400" dirty="0"/>
              <a:t>Example:</a:t>
            </a:r>
            <a:r>
              <a:rPr lang="en-US" altLang="en-US" sz="4000" dirty="0"/>
              <a:t> </a:t>
            </a:r>
            <a:r>
              <a:rPr lang="en-US" sz="3600" b="1" u="sng" dirty="0">
                <a:solidFill>
                  <a:schemeClr val="accent3"/>
                </a:solidFill>
              </a:rPr>
              <a:t>Running</a:t>
            </a:r>
            <a:r>
              <a:rPr lang="en-US" sz="3600" b="1" dirty="0">
                <a:solidFill>
                  <a:schemeClr val="accent3"/>
                </a:solidFill>
              </a:rPr>
              <a:t> and </a:t>
            </a:r>
            <a:r>
              <a:rPr lang="en-US" sz="3600" b="1" u="sng" dirty="0">
                <a:solidFill>
                  <a:schemeClr val="accent3"/>
                </a:solidFill>
              </a:rPr>
              <a:t>Debugging</a:t>
            </a:r>
            <a:r>
              <a:rPr lang="en-US" sz="3600" b="1" dirty="0">
                <a:solidFill>
                  <a:schemeClr val="accent3"/>
                </a:solidFill>
              </a:rPr>
              <a:t> the </a:t>
            </a:r>
            <a:r>
              <a:rPr lang="en-US" sz="3600" b="1" dirty="0" err="1">
                <a:solidFill>
                  <a:schemeClr val="accent3"/>
                </a:solidFill>
              </a:rPr>
              <a:t>AddTwo</a:t>
            </a:r>
            <a:r>
              <a:rPr lang="en-US" sz="3600" b="1" dirty="0">
                <a:solidFill>
                  <a:schemeClr val="accent3"/>
                </a:solidFill>
              </a:rPr>
              <a:t> Program</a:t>
            </a:r>
          </a:p>
        </p:txBody>
      </p:sp>
      <p:sp>
        <p:nvSpPr>
          <p:cNvPr id="18437" name="Text Box 1028"/>
          <p:cNvSpPr txBox="1">
            <a:spLocks noChangeArrowheads="1"/>
          </p:cNvSpPr>
          <p:nvPr/>
        </p:nvSpPr>
        <p:spPr bwMode="auto">
          <a:xfrm>
            <a:off x="1234440" y="1718768"/>
            <a:ext cx="6705600" cy="14157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tIns="137160" bIns="137160">
            <a:spAutoFit/>
          </a:bodyPr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marL="342900" indent="-342900" eaLnBrk="1" hangingPunct="1">
              <a:spcBef>
                <a:spcPct val="50000"/>
              </a:spcBef>
              <a:buClrTx/>
              <a:buFont typeface="Arial" charset="0"/>
              <a:buChar char="•"/>
            </a:pPr>
            <a:r>
              <a:rPr lang="en-US" altLang="en-US" sz="2000" dirty="0"/>
              <a:t>Showing </a:t>
            </a:r>
            <a:r>
              <a:rPr lang="en-US" altLang="en-US" sz="2000" b="1" dirty="0">
                <a:solidFill>
                  <a:schemeClr val="accent3"/>
                </a:solidFill>
              </a:rPr>
              <a:t>registers</a:t>
            </a:r>
            <a:r>
              <a:rPr lang="en-US" altLang="en-US" sz="2000" dirty="0">
                <a:solidFill>
                  <a:schemeClr val="accent3"/>
                </a:solidFill>
              </a:rPr>
              <a:t> </a:t>
            </a:r>
            <a:r>
              <a:rPr lang="en-US" altLang="en-US" sz="2000" dirty="0"/>
              <a:t>and </a:t>
            </a:r>
            <a:r>
              <a:rPr lang="en-US" altLang="en-US" sz="2000" b="1" dirty="0">
                <a:solidFill>
                  <a:schemeClr val="accent3"/>
                </a:solidFill>
              </a:rPr>
              <a:t>flags</a:t>
            </a:r>
            <a:r>
              <a:rPr lang="en-US" altLang="en-US" sz="2000" dirty="0">
                <a:solidFill>
                  <a:schemeClr val="accent3"/>
                </a:solidFill>
              </a:rPr>
              <a:t> </a:t>
            </a:r>
            <a:r>
              <a:rPr lang="en-US" altLang="en-US" sz="2000" dirty="0"/>
              <a:t>in the debugger:</a:t>
            </a:r>
          </a:p>
          <a:p>
            <a:pPr marL="1085850" lvl="1" indent="-342900" eaLnBrk="1" hangingPunct="1">
              <a:spcBef>
                <a:spcPct val="50000"/>
              </a:spcBef>
              <a:buClrTx/>
              <a:buFont typeface="Courier New" charset="0"/>
              <a:buChar char="o"/>
            </a:pPr>
            <a:r>
              <a:rPr lang="en-US" altLang="en-US" sz="1800" dirty="0"/>
              <a:t>Right click on the Registers Window</a:t>
            </a:r>
          </a:p>
          <a:p>
            <a:pPr marL="1085850" lvl="1" indent="-342900" eaLnBrk="1" hangingPunct="1">
              <a:spcBef>
                <a:spcPct val="50000"/>
              </a:spcBef>
              <a:buClrTx/>
              <a:buFont typeface="Courier New" charset="0"/>
              <a:buChar char="o"/>
            </a:pPr>
            <a:r>
              <a:rPr lang="en-US" altLang="en-US" sz="1800" dirty="0"/>
              <a:t>Select Flags from the drop menu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5941" y="3134540"/>
            <a:ext cx="7772010" cy="318006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9425440" y="3431909"/>
            <a:ext cx="276656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rgbClr val="2F2A2B"/>
                </a:solidFill>
                <a:latin typeface="Helvetica" charset="0"/>
              </a:rPr>
              <a:t>OV (overflow flag), 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rgbClr val="2F2A2B"/>
                </a:solidFill>
                <a:latin typeface="Helvetica" charset="0"/>
              </a:rPr>
              <a:t>UP (direction flag), 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rgbClr val="2F2A2B"/>
                </a:solidFill>
                <a:latin typeface="Helvetica" charset="0"/>
              </a:rPr>
              <a:t>EI (interrupt flag), 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rgbClr val="2F2A2B"/>
                </a:solidFill>
                <a:latin typeface="Helvetica" charset="0"/>
              </a:rPr>
              <a:t>PL (sign flag), 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rgbClr val="2F2A2B"/>
                </a:solidFill>
                <a:latin typeface="Helvetica" charset="0"/>
              </a:rPr>
              <a:t>ZR (zero flag), 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rgbClr val="2F2A2B"/>
                </a:solidFill>
                <a:latin typeface="Helvetica" charset="0"/>
              </a:rPr>
              <a:t>AC (auxiliary carry), 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rgbClr val="2F2A2B"/>
                </a:solidFill>
                <a:latin typeface="Helvetica" charset="0"/>
              </a:rPr>
              <a:t>PE (parity flag), 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rgbClr val="2F2A2B"/>
                </a:solidFill>
                <a:latin typeface="Helvetica" charset="0"/>
              </a:rPr>
              <a:t>and CY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rgbClr val="2F2A2B"/>
                </a:solidFill>
                <a:latin typeface="Helvetica" charset="0"/>
              </a:rPr>
              <a:t>(carry flag).</a:t>
            </a:r>
            <a:endParaRPr lang="en-US" dirty="0">
              <a:solidFill>
                <a:srgbClr val="2F2A2B"/>
              </a:solidFill>
              <a:effectLst/>
              <a:latin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588981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AB32D496-C102-A744-BDA7-B2B5C3930EC4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39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95234" name="Rectangle 1026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z="3400" dirty="0"/>
              <a:t>Example:</a:t>
            </a:r>
            <a:r>
              <a:rPr lang="en-US" altLang="en-US" sz="4000" dirty="0"/>
              <a:t> </a:t>
            </a:r>
            <a:r>
              <a:rPr lang="en-US" sz="3600" b="1" u="sng" dirty="0">
                <a:solidFill>
                  <a:schemeClr val="accent3"/>
                </a:solidFill>
              </a:rPr>
              <a:t>Running</a:t>
            </a:r>
            <a:r>
              <a:rPr lang="en-US" sz="3600" b="1" dirty="0">
                <a:solidFill>
                  <a:schemeClr val="accent3"/>
                </a:solidFill>
              </a:rPr>
              <a:t> and </a:t>
            </a:r>
            <a:r>
              <a:rPr lang="en-US" sz="3600" b="1" u="sng" dirty="0">
                <a:solidFill>
                  <a:schemeClr val="accent3"/>
                </a:solidFill>
              </a:rPr>
              <a:t>Debugging</a:t>
            </a:r>
            <a:r>
              <a:rPr lang="en-US" sz="3600" b="1" dirty="0">
                <a:solidFill>
                  <a:schemeClr val="accent3"/>
                </a:solidFill>
              </a:rPr>
              <a:t> the </a:t>
            </a:r>
            <a:r>
              <a:rPr lang="en-US" sz="3600" b="1" dirty="0" err="1">
                <a:solidFill>
                  <a:schemeClr val="accent3"/>
                </a:solidFill>
              </a:rPr>
              <a:t>AddTwo</a:t>
            </a:r>
            <a:r>
              <a:rPr lang="en-US" sz="3600" b="1" dirty="0">
                <a:solidFill>
                  <a:schemeClr val="accent3"/>
                </a:solidFill>
              </a:rPr>
              <a:t> Program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570620" y="2468880"/>
            <a:ext cx="51117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rgbClr val="C00000"/>
                </a:solidFill>
              </a:rPr>
              <a:t>Use Visual </a:t>
            </a:r>
            <a:r>
              <a:rPr lang="en-US" sz="2400" b="1" dirty="0">
                <a:solidFill>
                  <a:srgbClr val="C00000"/>
                </a:solidFill>
              </a:rPr>
              <a:t>Studio and run the program</a:t>
            </a:r>
          </a:p>
        </p:txBody>
      </p:sp>
    </p:spTree>
    <p:extLst>
      <p:ext uri="{BB962C8B-B14F-4D97-AF65-F5344CB8AC3E}">
        <p14:creationId xmlns:p14="http://schemas.microsoft.com/office/powerpoint/2010/main" val="185254859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89548A7E-9C04-3A47-8C4F-0DC1BB9962EA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40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9625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sz="4000" dirty="0"/>
              <a:t>Suggested Coding Standards</a:t>
            </a:r>
          </a:p>
        </p:txBody>
      </p:sp>
      <p:sp>
        <p:nvSpPr>
          <p:cNvPr id="1946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81160" y="1926872"/>
            <a:ext cx="7543800" cy="4343400"/>
          </a:xfrm>
        </p:spPr>
        <p:txBody>
          <a:bodyPr/>
          <a:lstStyle/>
          <a:p>
            <a:pPr eaLnBrk="1" hangingPunct="1">
              <a:buFont typeface="Arial" charset="0"/>
              <a:buChar char="•"/>
            </a:pPr>
            <a:r>
              <a:rPr lang="en-US" altLang="en-US" dirty="0"/>
              <a:t> Some approaches to capitalization</a:t>
            </a:r>
          </a:p>
          <a:p>
            <a:pPr lvl="1" eaLnBrk="1" hangingPunct="1"/>
            <a:r>
              <a:rPr lang="en-US" altLang="en-US" dirty="0"/>
              <a:t>capitalize nothing</a:t>
            </a:r>
          </a:p>
          <a:p>
            <a:pPr lvl="1" eaLnBrk="1" hangingPunct="1"/>
            <a:r>
              <a:rPr lang="en-US" altLang="en-US" dirty="0"/>
              <a:t>capitalize everything</a:t>
            </a:r>
          </a:p>
          <a:p>
            <a:pPr lvl="1" eaLnBrk="1" hangingPunct="1"/>
            <a:r>
              <a:rPr lang="en-US" altLang="en-US" dirty="0"/>
              <a:t>capitalize all reserved words, including instruction mnemonics and register names</a:t>
            </a:r>
          </a:p>
          <a:p>
            <a:pPr lvl="1" eaLnBrk="1" hangingPunct="1"/>
            <a:r>
              <a:rPr lang="en-US" altLang="en-US" dirty="0"/>
              <a:t>capitalize only directives and operators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en-US" dirty="0"/>
              <a:t> Other suggestions</a:t>
            </a:r>
          </a:p>
          <a:p>
            <a:pPr lvl="1" eaLnBrk="1" hangingPunct="1"/>
            <a:r>
              <a:rPr lang="en-US" altLang="en-US" dirty="0"/>
              <a:t>descriptive identifier names</a:t>
            </a:r>
          </a:p>
          <a:p>
            <a:pPr lvl="1" eaLnBrk="1" hangingPunct="1"/>
            <a:r>
              <a:rPr lang="en-US" altLang="en-US" dirty="0"/>
              <a:t>spaces surrounding arithmetic operators</a:t>
            </a:r>
          </a:p>
          <a:p>
            <a:pPr lvl="1" eaLnBrk="1" hangingPunct="1"/>
            <a:r>
              <a:rPr lang="en-US" altLang="en-US" dirty="0"/>
              <a:t>blank lines between procedures</a:t>
            </a:r>
          </a:p>
        </p:txBody>
      </p:sp>
    </p:spTree>
    <p:extLst>
      <p:ext uri="{BB962C8B-B14F-4D97-AF65-F5344CB8AC3E}">
        <p14:creationId xmlns:p14="http://schemas.microsoft.com/office/powerpoint/2010/main" val="11669951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5746231" y="3342843"/>
            <a:ext cx="5835176" cy="2821268"/>
            <a:chOff x="6472459" y="4066669"/>
            <a:chExt cx="5453718" cy="2172353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33634" y="4066669"/>
              <a:ext cx="3214911" cy="2172353"/>
            </a:xfrm>
            <a:prstGeom prst="rect">
              <a:avLst/>
            </a:prstGeom>
          </p:spPr>
        </p:pic>
        <p:sp>
          <p:nvSpPr>
            <p:cNvPr id="25" name="TextBox 24"/>
            <p:cNvSpPr txBox="1"/>
            <p:nvPr/>
          </p:nvSpPr>
          <p:spPr>
            <a:xfrm>
              <a:off x="6472459" y="4274108"/>
              <a:ext cx="3332374" cy="176872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8138646" y="4192270"/>
              <a:ext cx="3787531" cy="3759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</p:grpSp>
      <p:sp>
        <p:nvSpPr>
          <p:cNvPr id="4608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0E4CD183-86F3-D740-ABE3-1C88CB9BA7E1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5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96690" y="1818232"/>
            <a:ext cx="4919297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spcAft>
                <a:spcPts val="600"/>
              </a:spcAft>
              <a:buFont typeface="Arial" charset="0"/>
              <a:buChar char="•"/>
            </a:pPr>
            <a:r>
              <a:rPr lang="en-US" dirty="0"/>
              <a:t>No output? </a:t>
            </a:r>
          </a:p>
          <a:p>
            <a:pPr marL="285750" indent="-285750">
              <a:lnSpc>
                <a:spcPct val="200000"/>
              </a:lnSpc>
              <a:spcAft>
                <a:spcPts val="600"/>
              </a:spcAft>
              <a:buFont typeface="Arial" charset="0"/>
              <a:buChar char="•"/>
            </a:pPr>
            <a:r>
              <a:rPr lang="en-US" b="1" dirty="0">
                <a:solidFill>
                  <a:schemeClr val="accent3"/>
                </a:solidFill>
              </a:rPr>
              <a:t>Debugger</a:t>
            </a:r>
            <a:r>
              <a:rPr lang="en-US" dirty="0"/>
              <a:t>!</a:t>
            </a:r>
          </a:p>
          <a:p>
            <a:pPr marL="742950" lvl="1" indent="-285750">
              <a:lnSpc>
                <a:spcPct val="200000"/>
              </a:lnSpc>
              <a:buFont typeface="Courier New" charset="0"/>
              <a:buChar char="o"/>
            </a:pPr>
            <a:r>
              <a:rPr lang="en-US" dirty="0"/>
              <a:t>See what is in CPU </a:t>
            </a:r>
            <a:r>
              <a:rPr lang="en-US" dirty="0">
                <a:solidFill>
                  <a:schemeClr val="accent3"/>
                </a:solidFill>
              </a:rPr>
              <a:t>registers</a:t>
            </a:r>
            <a:r>
              <a:rPr lang="en-US" dirty="0"/>
              <a:t> and </a:t>
            </a:r>
            <a:r>
              <a:rPr lang="en-US" dirty="0">
                <a:solidFill>
                  <a:schemeClr val="accent3"/>
                </a:solidFill>
              </a:rPr>
              <a:t>flags</a:t>
            </a:r>
          </a:p>
          <a:p>
            <a:pPr marL="1200150" lvl="2" indent="-285750">
              <a:lnSpc>
                <a:spcPct val="200000"/>
              </a:lnSpc>
              <a:buFont typeface="Wingdings" charset="2"/>
              <a:buChar char="§"/>
            </a:pPr>
            <a:r>
              <a:rPr lang="en-US" dirty="0"/>
              <a:t>Need to manage </a:t>
            </a:r>
            <a:r>
              <a:rPr lang="en-US" dirty="0">
                <a:solidFill>
                  <a:schemeClr val="accent3"/>
                </a:solidFill>
              </a:rPr>
              <a:t>data</a:t>
            </a:r>
            <a:r>
              <a:rPr lang="en-US" dirty="0"/>
              <a:t> representation and </a:t>
            </a:r>
            <a:r>
              <a:rPr lang="en-US" dirty="0">
                <a:solidFill>
                  <a:schemeClr val="accent3"/>
                </a:solidFill>
              </a:rPr>
              <a:t>instruction</a:t>
            </a:r>
            <a:r>
              <a:rPr lang="en-US" dirty="0"/>
              <a:t> formats </a:t>
            </a:r>
          </a:p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Can NOT run this program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15987" y="1816171"/>
            <a:ext cx="5972908" cy="2025343"/>
          </a:xfrm>
          <a:prstGeom prst="rect">
            <a:avLst/>
          </a:prstGeom>
        </p:spPr>
      </p:pic>
      <p:sp>
        <p:nvSpPr>
          <p:cNvPr id="23" name="Rectangle 2"/>
          <p:cNvSpPr>
            <a:spLocks noGrp="1" noChangeArrowheads="1"/>
          </p:cNvSpPr>
          <p:nvPr>
            <p:ph type="title"/>
          </p:nvPr>
        </p:nvSpPr>
        <p:spPr>
          <a:xfrm>
            <a:off x="1158327" y="358001"/>
            <a:ext cx="10058400" cy="1450757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4000" dirty="0"/>
              <a:t>Basic Language Elements</a:t>
            </a:r>
          </a:p>
        </p:txBody>
      </p:sp>
    </p:spTree>
    <p:extLst>
      <p:ext uri="{BB962C8B-B14F-4D97-AF65-F5344CB8AC3E}">
        <p14:creationId xmlns:p14="http://schemas.microsoft.com/office/powerpoint/2010/main" val="202136205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99D4C384-281A-4045-A401-C1216094036F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41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9830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sz="4000" dirty="0"/>
              <a:t>Suggested Coding Standards</a:t>
            </a:r>
          </a:p>
        </p:txBody>
      </p:sp>
      <p:sp>
        <p:nvSpPr>
          <p:cNvPr id="2048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10640" y="1874520"/>
            <a:ext cx="7543800" cy="3429000"/>
          </a:xfrm>
        </p:spPr>
        <p:txBody>
          <a:bodyPr/>
          <a:lstStyle/>
          <a:p>
            <a:pPr eaLnBrk="1" hangingPunct="1">
              <a:buFont typeface="Arial" charset="0"/>
              <a:buChar char="•"/>
            </a:pPr>
            <a:r>
              <a:rPr lang="en-US" altLang="en-US" dirty="0"/>
              <a:t> Indentation and spacing</a:t>
            </a:r>
          </a:p>
          <a:p>
            <a:pPr lvl="1" eaLnBrk="1" hangingPunct="1"/>
            <a:r>
              <a:rPr lang="en-US" altLang="en-US" dirty="0"/>
              <a:t>code and data labels – no indentation</a:t>
            </a:r>
          </a:p>
          <a:p>
            <a:pPr lvl="1" eaLnBrk="1" hangingPunct="1"/>
            <a:r>
              <a:rPr lang="en-US" altLang="en-US" dirty="0"/>
              <a:t>executable instructions – indent 4-5 spaces</a:t>
            </a:r>
          </a:p>
          <a:p>
            <a:pPr lvl="1" eaLnBrk="1" hangingPunct="1"/>
            <a:r>
              <a:rPr lang="en-US" altLang="en-US" dirty="0"/>
              <a:t>comments: right side of page, aligned vertically</a:t>
            </a:r>
          </a:p>
          <a:p>
            <a:pPr lvl="1" eaLnBrk="1" hangingPunct="1"/>
            <a:r>
              <a:rPr lang="en-US" altLang="en-US" dirty="0"/>
              <a:t>1-3 spaces between instruction and its operands</a:t>
            </a:r>
          </a:p>
          <a:p>
            <a:pPr lvl="2" eaLnBrk="1" hangingPunct="1"/>
            <a:r>
              <a:rPr lang="en-US" altLang="en-US" dirty="0"/>
              <a:t>ex:   </a:t>
            </a:r>
            <a:r>
              <a:rPr lang="en-US" altLang="en-US" dirty="0" err="1"/>
              <a:t>mov</a:t>
            </a:r>
            <a:r>
              <a:rPr lang="en-US" altLang="en-US" dirty="0"/>
              <a:t>  </a:t>
            </a:r>
            <a:r>
              <a:rPr lang="en-US" altLang="en-US" dirty="0" err="1"/>
              <a:t>ax,bx</a:t>
            </a:r>
            <a:endParaRPr lang="en-US" altLang="en-US" dirty="0"/>
          </a:p>
          <a:p>
            <a:pPr lvl="1" eaLnBrk="1" hangingPunct="1"/>
            <a:r>
              <a:rPr lang="en-US" altLang="en-US" dirty="0"/>
              <a:t>1-2 blank lines between procedures</a:t>
            </a:r>
          </a:p>
        </p:txBody>
      </p:sp>
    </p:spTree>
    <p:extLst>
      <p:ext uri="{BB962C8B-B14F-4D97-AF65-F5344CB8AC3E}">
        <p14:creationId xmlns:p14="http://schemas.microsoft.com/office/powerpoint/2010/main" val="4331020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b="1" dirty="0"/>
              <a:t>Outline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1277815" y="1868449"/>
            <a:ext cx="6172200" cy="440761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600"/>
              </a:spcBef>
              <a:buFont typeface="Arial" charset="0"/>
              <a:buChar char="•"/>
            </a:pPr>
            <a:r>
              <a:rPr lang="en-US" altLang="en-US" sz="2400" dirty="0">
                <a:solidFill>
                  <a:schemeClr val="tx1"/>
                </a:solidFill>
              </a:rPr>
              <a:t> Basic Elements of Assembly Language</a:t>
            </a:r>
          </a:p>
          <a:p>
            <a:pPr>
              <a:lnSpc>
                <a:spcPct val="150000"/>
              </a:lnSpc>
              <a:spcBef>
                <a:spcPts val="600"/>
              </a:spcBef>
              <a:buFont typeface="Arial" charset="0"/>
              <a:buChar char="•"/>
            </a:pPr>
            <a:r>
              <a:rPr lang="en-US" altLang="en-US" sz="2400" dirty="0">
                <a:solidFill>
                  <a:schemeClr val="tx1"/>
                </a:solidFill>
              </a:rPr>
              <a:t> Example: Adding and Subtracting Integers</a:t>
            </a:r>
          </a:p>
          <a:p>
            <a:pPr>
              <a:lnSpc>
                <a:spcPct val="150000"/>
              </a:lnSpc>
              <a:spcBef>
                <a:spcPts val="600"/>
              </a:spcBef>
              <a:buFont typeface="Arial" charset="0"/>
              <a:buChar char="•"/>
            </a:pPr>
            <a:r>
              <a:rPr lang="en-US" altLang="en-US" sz="2400" b="1" dirty="0">
                <a:solidFill>
                  <a:schemeClr val="accent3"/>
                </a:solidFill>
              </a:rPr>
              <a:t> Assembling, Linking, and Running Programs</a:t>
            </a:r>
          </a:p>
          <a:p>
            <a:pPr>
              <a:lnSpc>
                <a:spcPct val="150000"/>
              </a:lnSpc>
              <a:spcBef>
                <a:spcPts val="600"/>
              </a:spcBef>
              <a:buFont typeface="Arial" charset="0"/>
              <a:buChar char="•"/>
            </a:pPr>
            <a:r>
              <a:rPr lang="en-US" altLang="en-US" sz="2400" dirty="0"/>
              <a:t> Defining Data</a:t>
            </a:r>
          </a:p>
          <a:p>
            <a:pPr>
              <a:lnSpc>
                <a:spcPct val="150000"/>
              </a:lnSpc>
              <a:spcBef>
                <a:spcPts val="600"/>
              </a:spcBef>
              <a:buFont typeface="Arial" charset="0"/>
              <a:buChar char="•"/>
            </a:pPr>
            <a:r>
              <a:rPr lang="en-US" altLang="en-US" sz="2400" dirty="0"/>
              <a:t> Symbolic Constants</a:t>
            </a:r>
          </a:p>
          <a:p>
            <a:pPr>
              <a:lnSpc>
                <a:spcPct val="150000"/>
              </a:lnSpc>
              <a:spcBef>
                <a:spcPts val="600"/>
              </a:spcBef>
              <a:buFont typeface="Arial" charset="0"/>
              <a:buChar char="•"/>
            </a:pPr>
            <a:r>
              <a:rPr lang="en-US" altLang="en-US" sz="2400" dirty="0"/>
              <a:t> 64-Bit Programming</a:t>
            </a:r>
            <a:endParaRPr lang="en-US" altLang="en-US" sz="3200" i="1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223527" y="6369845"/>
            <a:ext cx="1312025" cy="365125"/>
          </a:xfrm>
        </p:spPr>
        <p:txBody>
          <a:bodyPr/>
          <a:lstStyle/>
          <a:p>
            <a:pPr algn="ctr"/>
            <a:fld id="{755F7E7C-0370-0947-BF7A-78A4B49FB1FE}" type="slidenum">
              <a:rPr lang="en-US" sz="1600" smtClean="0">
                <a:solidFill>
                  <a:schemeClr val="tx1"/>
                </a:solidFill>
              </a:rPr>
              <a:pPr algn="ctr"/>
              <a:t>42</a:t>
            </a:fld>
            <a:endParaRPr lang="en-US" sz="16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209691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F7ED4228-DE06-7E48-86BC-D9374DE2FCFA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43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32098" name="Rectangle 1026"/>
          <p:cNvSpPr>
            <a:spLocks noGrp="1" noChangeArrowheads="1"/>
          </p:cNvSpPr>
          <p:nvPr>
            <p:ph type="title"/>
          </p:nvPr>
        </p:nvSpPr>
        <p:spPr>
          <a:xfrm>
            <a:off x="1234440" y="1158240"/>
            <a:ext cx="9250680" cy="609600"/>
          </a:xfrm>
        </p:spPr>
        <p:txBody>
          <a:bodyPr>
            <a:noAutofit/>
          </a:bodyPr>
          <a:lstStyle/>
          <a:p>
            <a:pPr eaLnBrk="1" hangingPunct="1">
              <a:defRPr/>
            </a:pPr>
            <a:r>
              <a:rPr lang="en-US" altLang="en-US" sz="4000" b="1" dirty="0">
                <a:solidFill>
                  <a:schemeClr val="accent3"/>
                </a:solidFill>
              </a:rPr>
              <a:t>Assembling</a:t>
            </a:r>
            <a:r>
              <a:rPr lang="en-US" altLang="en-US" sz="4000" dirty="0"/>
              <a:t>, </a:t>
            </a:r>
            <a:r>
              <a:rPr lang="en-US" altLang="en-US" sz="4000" b="1" dirty="0">
                <a:solidFill>
                  <a:srgbClr val="00B050"/>
                </a:solidFill>
              </a:rPr>
              <a:t>Linking</a:t>
            </a:r>
            <a:r>
              <a:rPr lang="en-US" altLang="en-US" sz="4000" dirty="0"/>
              <a:t>, and </a:t>
            </a:r>
            <a:r>
              <a:rPr lang="en-US" altLang="en-US" sz="4000" b="1" dirty="0">
                <a:solidFill>
                  <a:srgbClr val="C00000"/>
                </a:solidFill>
              </a:rPr>
              <a:t>Running</a:t>
            </a:r>
            <a:r>
              <a:rPr lang="en-US" altLang="en-US" sz="4000" dirty="0"/>
              <a:t> Programs</a:t>
            </a:r>
          </a:p>
        </p:txBody>
      </p:sp>
      <p:sp>
        <p:nvSpPr>
          <p:cNvPr id="24581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1402080" y="1920240"/>
            <a:ext cx="5562600" cy="2438400"/>
          </a:xfrm>
        </p:spPr>
        <p:txBody>
          <a:bodyPr/>
          <a:lstStyle/>
          <a:p>
            <a:pPr eaLnBrk="1" hangingPunct="1">
              <a:buFont typeface="Arial" charset="0"/>
              <a:buChar char="•"/>
            </a:pPr>
            <a:r>
              <a:rPr lang="en-US" altLang="en-US" dirty="0"/>
              <a:t> </a:t>
            </a:r>
            <a:r>
              <a:rPr lang="en-US" altLang="en-US" dirty="0">
                <a:solidFill>
                  <a:schemeClr val="accent3"/>
                </a:solidFill>
              </a:rPr>
              <a:t>Assemble</a:t>
            </a:r>
            <a:r>
              <a:rPr lang="en-US" altLang="en-US" dirty="0"/>
              <a:t> – </a:t>
            </a:r>
            <a:r>
              <a:rPr lang="en-US" altLang="en-US" dirty="0">
                <a:solidFill>
                  <a:srgbClr val="00B050"/>
                </a:solidFill>
              </a:rPr>
              <a:t>Link</a:t>
            </a:r>
            <a:r>
              <a:rPr lang="en-US" altLang="en-US" dirty="0"/>
              <a:t> - </a:t>
            </a:r>
            <a:r>
              <a:rPr lang="en-US" altLang="en-US" dirty="0">
                <a:solidFill>
                  <a:srgbClr val="C00000"/>
                </a:solidFill>
              </a:rPr>
              <a:t>Execute</a:t>
            </a:r>
            <a:r>
              <a:rPr lang="en-US" altLang="en-US" dirty="0"/>
              <a:t> Cycle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en-US" dirty="0"/>
              <a:t> Listing File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en-US" dirty="0"/>
              <a:t> Map File</a:t>
            </a:r>
          </a:p>
        </p:txBody>
      </p:sp>
    </p:spTree>
    <p:extLst>
      <p:ext uri="{BB962C8B-B14F-4D97-AF65-F5344CB8AC3E}">
        <p14:creationId xmlns:p14="http://schemas.microsoft.com/office/powerpoint/2010/main" val="107005869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1EAEB7C3-E00E-0949-8731-CFC833928BED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44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0035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sz="4000" dirty="0">
                <a:solidFill>
                  <a:srgbClr val="C00000"/>
                </a:solidFill>
              </a:rPr>
              <a:t>Assemble</a:t>
            </a:r>
            <a:r>
              <a:rPr lang="en-US" altLang="en-US" sz="4000" dirty="0"/>
              <a:t> - </a:t>
            </a:r>
            <a:r>
              <a:rPr lang="en-US" altLang="en-US" sz="4000" dirty="0">
                <a:solidFill>
                  <a:schemeClr val="accent3"/>
                </a:solidFill>
              </a:rPr>
              <a:t>Link</a:t>
            </a:r>
            <a:r>
              <a:rPr lang="en-US" altLang="en-US" sz="4000" dirty="0"/>
              <a:t> - </a:t>
            </a:r>
            <a:r>
              <a:rPr lang="en-US" altLang="en-US" sz="4000" dirty="0">
                <a:solidFill>
                  <a:srgbClr val="00B050"/>
                </a:solidFill>
              </a:rPr>
              <a:t>Execute</a:t>
            </a:r>
            <a:r>
              <a:rPr lang="en-US" altLang="en-US" sz="4000" dirty="0"/>
              <a:t> Cycle</a:t>
            </a:r>
          </a:p>
        </p:txBody>
      </p:sp>
      <p:sp>
        <p:nvSpPr>
          <p:cNvPr id="2560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95400" y="1936230"/>
            <a:ext cx="9860280" cy="1524000"/>
          </a:xfrm>
        </p:spPr>
        <p:txBody>
          <a:bodyPr/>
          <a:lstStyle/>
          <a:p>
            <a:pPr eaLnBrk="1" hangingPunct="1">
              <a:buFont typeface="Arial" charset="0"/>
              <a:buChar char="•"/>
            </a:pPr>
            <a:r>
              <a:rPr lang="en-US" altLang="en-US" dirty="0"/>
              <a:t> The following diagram describes the steps </a:t>
            </a:r>
            <a:r>
              <a:rPr lang="en-US" altLang="en-US" b="1" dirty="0">
                <a:solidFill>
                  <a:schemeClr val="accent3"/>
                </a:solidFill>
              </a:rPr>
              <a:t>from creating a source </a:t>
            </a:r>
            <a:r>
              <a:rPr lang="en-US" altLang="en-US" dirty="0"/>
              <a:t>program through </a:t>
            </a:r>
            <a:r>
              <a:rPr lang="en-US" altLang="en-US" b="1" dirty="0">
                <a:solidFill>
                  <a:schemeClr val="accent3"/>
                </a:solidFill>
              </a:rPr>
              <a:t>executing the compiled program.</a:t>
            </a:r>
          </a:p>
          <a:p>
            <a:pPr lvl="1">
              <a:buFont typeface="Courier New" charset="0"/>
              <a:buChar char="o"/>
            </a:pPr>
            <a:r>
              <a:rPr lang="en-US" altLang="en-US" sz="2000" dirty="0"/>
              <a:t> If the source code is </a:t>
            </a:r>
            <a:r>
              <a:rPr lang="en-US" altLang="en-US" sz="2000" b="1" dirty="0">
                <a:solidFill>
                  <a:srgbClr val="C00000"/>
                </a:solidFill>
              </a:rPr>
              <a:t>modified</a:t>
            </a:r>
            <a:r>
              <a:rPr lang="en-US" altLang="en-US" sz="2000" dirty="0"/>
              <a:t>, Steps 2 through 4 must be repeated.</a:t>
            </a:r>
          </a:p>
        </p:txBody>
      </p:sp>
      <p:graphicFrame>
        <p:nvGraphicFramePr>
          <p:cNvPr id="25606" name="Object 4"/>
          <p:cNvGraphicFramePr>
            <a:graphicFrameLocks noChangeAspect="1"/>
          </p:cNvGraphicFramePr>
          <p:nvPr/>
        </p:nvGraphicFramePr>
        <p:xfrm>
          <a:off x="2008680" y="2966856"/>
          <a:ext cx="8832205" cy="2558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5" name="VISIO" r:id="rId4" imgW="4828032" imgH="1298448" progId="Visio.Drawing.6">
                  <p:embed/>
                </p:oleObj>
              </mc:Choice>
              <mc:Fallback>
                <p:oleObj name="VISIO" r:id="rId4" imgW="4828032" imgH="1298448" progId="Visio.Drawing.6">
                  <p:embed/>
                  <p:pic>
                    <p:nvPicPr>
                      <p:cNvPr id="25606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t="-3534" r="-1904" b="-6038"/>
                      <a:stretch>
                        <a:fillRect/>
                      </a:stretch>
                    </p:blipFill>
                    <p:spPr bwMode="auto">
                      <a:xfrm>
                        <a:off x="2008680" y="2966856"/>
                        <a:ext cx="8832205" cy="25588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Oval 6"/>
          <p:cNvSpPr/>
          <p:nvPr/>
        </p:nvSpPr>
        <p:spPr>
          <a:xfrm>
            <a:off x="6760566" y="4618195"/>
            <a:ext cx="1783828" cy="9075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499552" y="4605705"/>
            <a:ext cx="1783828" cy="9075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180131" y="5851064"/>
            <a:ext cx="565584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1400" b="1" dirty="0">
                <a:solidFill>
                  <a:srgbClr val="C00000"/>
                </a:solidFill>
                <a:latin typeface="Helvetica" charset="0"/>
              </a:rPr>
              <a:t>How to Configure Visual Studio to generate a listing file? </a:t>
            </a:r>
            <a:r>
              <a:rPr lang="en-US" sz="2400" b="1" dirty="0">
                <a:solidFill>
                  <a:srgbClr val="C00000"/>
                </a:solidFill>
                <a:latin typeface="Helvetica" charset="0"/>
              </a:rPr>
              <a:t>🤔</a:t>
            </a:r>
            <a:endParaRPr lang="en-US" sz="2400" b="1" dirty="0">
              <a:solidFill>
                <a:srgbClr val="C00000"/>
              </a:solidFill>
              <a:effectLst/>
              <a:latin typeface="Helvetica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066018" y="5149950"/>
            <a:ext cx="1667442" cy="252259"/>
          </a:xfrm>
          <a:prstGeom prst="rect">
            <a:avLst/>
          </a:prstGeom>
          <a:noFill/>
          <a:ln>
            <a:solidFill>
              <a:srgbClr val="C00000"/>
            </a:solidFill>
            <a:prstDash val="dash"/>
          </a:ln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3554300" y="3754831"/>
            <a:ext cx="966684" cy="446893"/>
          </a:xfrm>
          <a:prstGeom prst="rect">
            <a:avLst/>
          </a:prstGeom>
          <a:noFill/>
          <a:ln>
            <a:solidFill>
              <a:srgbClr val="C00000"/>
            </a:solidFill>
            <a:prstDash val="dash"/>
          </a:ln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6378463" y="3717371"/>
            <a:ext cx="665275" cy="446893"/>
          </a:xfrm>
          <a:prstGeom prst="rect">
            <a:avLst/>
          </a:prstGeom>
          <a:noFill/>
          <a:ln>
            <a:solidFill>
              <a:srgbClr val="C00000"/>
            </a:solidFill>
            <a:prstDash val="dash"/>
          </a:ln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8819756" y="3701349"/>
            <a:ext cx="858094" cy="446893"/>
          </a:xfrm>
          <a:prstGeom prst="rect">
            <a:avLst/>
          </a:prstGeom>
          <a:noFill/>
          <a:ln>
            <a:solidFill>
              <a:srgbClr val="C00000"/>
            </a:solidFill>
            <a:prstDash val="dash"/>
          </a:ln>
        </p:spPr>
        <p:txBody>
          <a:bodyPr wrap="squar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120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0782A1A6-AB97-754F-88AF-937AEE67F3C0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45</a:t>
            </a:fld>
            <a:endParaRPr lang="en-US" altLang="en-US" sz="1600">
              <a:latin typeface="Times New Roman" charset="0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593620" y="676656"/>
            <a:ext cx="11007934" cy="5541264"/>
            <a:chOff x="6744910" y="895412"/>
            <a:chExt cx="5305440" cy="3727101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44910" y="895412"/>
              <a:ext cx="5305440" cy="3727101"/>
            </a:xfrm>
            <a:prstGeom prst="rect">
              <a:avLst/>
            </a:prstGeom>
          </p:spPr>
        </p:pic>
        <p:grpSp>
          <p:nvGrpSpPr>
            <p:cNvPr id="15" name="Group 14"/>
            <p:cNvGrpSpPr/>
            <p:nvPr/>
          </p:nvGrpSpPr>
          <p:grpSpPr>
            <a:xfrm>
              <a:off x="9802108" y="2469172"/>
              <a:ext cx="2017605" cy="2044644"/>
              <a:chOff x="9802108" y="2469172"/>
              <a:chExt cx="2017605" cy="2044645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9802108" y="2647031"/>
                <a:ext cx="2017605" cy="1866786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" name="Rectangle 1"/>
              <p:cNvSpPr/>
              <p:nvPr/>
            </p:nvSpPr>
            <p:spPr>
              <a:xfrm>
                <a:off x="10344710" y="2469172"/>
                <a:ext cx="1230538" cy="23465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en-US" sz="1600" b="1" dirty="0">
                    <a:solidFill>
                      <a:srgbClr val="C00000"/>
                    </a:solidFill>
                  </a:rPr>
                  <a:t>source code</a:t>
                </a:r>
              </a:p>
            </p:txBody>
          </p:sp>
        </p:grpSp>
        <p:grpSp>
          <p:nvGrpSpPr>
            <p:cNvPr id="17" name="Group 16"/>
            <p:cNvGrpSpPr/>
            <p:nvPr/>
          </p:nvGrpSpPr>
          <p:grpSpPr>
            <a:xfrm>
              <a:off x="7679214" y="2494139"/>
              <a:ext cx="700287" cy="1874862"/>
              <a:chOff x="7679214" y="2494139"/>
              <a:chExt cx="700287" cy="1874862"/>
            </a:xfrm>
          </p:grpSpPr>
          <p:sp>
            <p:nvSpPr>
              <p:cNvPr id="12" name="TextBox 11"/>
              <p:cNvSpPr txBox="1"/>
              <p:nvPr/>
            </p:nvSpPr>
            <p:spPr>
              <a:xfrm>
                <a:off x="7679214" y="2671924"/>
                <a:ext cx="700287" cy="1697077"/>
              </a:xfrm>
              <a:prstGeom prst="rect">
                <a:avLst/>
              </a:prstGeom>
              <a:noFill/>
              <a:ln>
                <a:solidFill>
                  <a:schemeClr val="accent4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3" name="Rectangle 2"/>
              <p:cNvSpPr/>
              <p:nvPr/>
            </p:nvSpPr>
            <p:spPr>
              <a:xfrm>
                <a:off x="7679214" y="2494139"/>
                <a:ext cx="565354" cy="2346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en-US" sz="1600" b="1" dirty="0">
                    <a:solidFill>
                      <a:schemeClr val="accent3"/>
                    </a:solidFill>
                  </a:rPr>
                  <a:t>addresses</a:t>
                </a:r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8445089" y="2800823"/>
              <a:ext cx="1141372" cy="1375792"/>
              <a:chOff x="8445089" y="2800823"/>
              <a:chExt cx="1141372" cy="1375792"/>
            </a:xfrm>
          </p:grpSpPr>
          <p:sp>
            <p:nvSpPr>
              <p:cNvPr id="13" name="TextBox 12"/>
              <p:cNvSpPr txBox="1"/>
              <p:nvPr/>
            </p:nvSpPr>
            <p:spPr>
              <a:xfrm>
                <a:off x="8445089" y="3017489"/>
                <a:ext cx="1141372" cy="1159126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" name="Rectangle 3"/>
              <p:cNvSpPr/>
              <p:nvPr/>
            </p:nvSpPr>
            <p:spPr>
              <a:xfrm>
                <a:off x="8659834" y="2800823"/>
                <a:ext cx="670954" cy="2346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en-US" sz="1600" b="1" dirty="0">
                    <a:solidFill>
                      <a:srgbClr val="00B050"/>
                    </a:solidFill>
                  </a:rPr>
                  <a:t>object code </a:t>
                </a:r>
                <a:endParaRPr lang="en-US" sz="1600" b="1" dirty="0"/>
              </a:p>
            </p:txBody>
          </p:sp>
        </p:grpSp>
        <p:grpSp>
          <p:nvGrpSpPr>
            <p:cNvPr id="18" name="Group 17"/>
            <p:cNvGrpSpPr/>
            <p:nvPr/>
          </p:nvGrpSpPr>
          <p:grpSpPr>
            <a:xfrm>
              <a:off x="7632234" y="2131080"/>
              <a:ext cx="1397037" cy="227714"/>
              <a:chOff x="7632234" y="2131080"/>
              <a:chExt cx="1397037" cy="227714"/>
            </a:xfrm>
          </p:grpSpPr>
          <p:sp>
            <p:nvSpPr>
              <p:cNvPr id="14" name="TextBox 13"/>
              <p:cNvSpPr txBox="1"/>
              <p:nvPr/>
            </p:nvSpPr>
            <p:spPr>
              <a:xfrm>
                <a:off x="7632234" y="2146197"/>
                <a:ext cx="943283" cy="208478"/>
              </a:xfrm>
              <a:prstGeom prst="rect">
                <a:avLst/>
              </a:prstGeom>
              <a:noFill/>
              <a:ln>
                <a:solidFill>
                  <a:srgbClr val="7030A0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" name="Rectangle 4"/>
              <p:cNvSpPr/>
              <p:nvPr/>
            </p:nvSpPr>
            <p:spPr>
              <a:xfrm>
                <a:off x="8588090" y="2131080"/>
                <a:ext cx="441181" cy="22771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en-US" sz="1600" b="1" dirty="0">
                    <a:solidFill>
                      <a:srgbClr val="7030A0"/>
                    </a:solidFill>
                  </a:rPr>
                  <a:t>segment</a:t>
                </a:r>
              </a:p>
            </p:txBody>
          </p:sp>
        </p:grpSp>
      </p:grpSp>
      <p:pic>
        <p:nvPicPr>
          <p:cNvPr id="26" name="Picture 25"/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2813693" y="147610"/>
            <a:ext cx="7297100" cy="343813"/>
          </a:xfrm>
          <a:prstGeom prst="rect">
            <a:avLst/>
          </a:prstGeom>
        </p:spPr>
      </p:pic>
      <p:cxnSp>
        <p:nvCxnSpPr>
          <p:cNvPr id="24" name="Straight Connector 23"/>
          <p:cNvCxnSpPr/>
          <p:nvPr/>
        </p:nvCxnSpPr>
        <p:spPr>
          <a:xfrm>
            <a:off x="5958900" y="932688"/>
            <a:ext cx="118872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2671407" y="3588772"/>
            <a:ext cx="284572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2988399" y="3576580"/>
            <a:ext cx="284572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3287103" y="3582676"/>
            <a:ext cx="284572" cy="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3604095" y="3588772"/>
            <a:ext cx="284572" cy="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4647143" y="4106932"/>
            <a:ext cx="284572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4964135" y="4113028"/>
            <a:ext cx="284572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5262839" y="4119124"/>
            <a:ext cx="284572" cy="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5579831" y="4106932"/>
            <a:ext cx="284572" cy="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461760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0782A1A6-AB97-754F-88AF-937AEE67F3C0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46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0240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sz="4000" dirty="0"/>
              <a:t>Listing File</a:t>
            </a:r>
          </a:p>
        </p:txBody>
      </p:sp>
      <p:sp>
        <p:nvSpPr>
          <p:cNvPr id="2662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41119" y="1889760"/>
            <a:ext cx="5658651" cy="3581400"/>
          </a:xfrm>
        </p:spPr>
        <p:txBody>
          <a:bodyPr/>
          <a:lstStyle/>
          <a:p>
            <a:pPr eaLnBrk="1" hangingPunct="1">
              <a:buFont typeface="Arial" charset="0"/>
              <a:buChar char="•"/>
            </a:pPr>
            <a:r>
              <a:rPr lang="en-US" altLang="en-US" dirty="0"/>
              <a:t> Use it to see how your program is compiled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en-US" dirty="0"/>
              <a:t> Contains </a:t>
            </a:r>
          </a:p>
          <a:p>
            <a:pPr lvl="1" eaLnBrk="1" hangingPunct="1"/>
            <a:r>
              <a:rPr lang="en-US" altLang="en-US" dirty="0">
                <a:solidFill>
                  <a:srgbClr val="C00000"/>
                </a:solidFill>
              </a:rPr>
              <a:t>source code</a:t>
            </a:r>
          </a:p>
          <a:p>
            <a:pPr lvl="1" eaLnBrk="1" hangingPunct="1"/>
            <a:r>
              <a:rPr lang="en-US" altLang="en-US" dirty="0">
                <a:solidFill>
                  <a:schemeClr val="accent3"/>
                </a:solidFill>
              </a:rPr>
              <a:t>addresses</a:t>
            </a:r>
          </a:p>
          <a:p>
            <a:pPr lvl="1" eaLnBrk="1" hangingPunct="1"/>
            <a:r>
              <a:rPr lang="en-US" altLang="en-US" dirty="0">
                <a:solidFill>
                  <a:srgbClr val="00B050"/>
                </a:solidFill>
              </a:rPr>
              <a:t>object code </a:t>
            </a:r>
            <a:r>
              <a:rPr lang="en-US" altLang="en-US" dirty="0"/>
              <a:t>(machine language)</a:t>
            </a:r>
          </a:p>
          <a:p>
            <a:pPr lvl="1" eaLnBrk="1" hangingPunct="1"/>
            <a:r>
              <a:rPr lang="en-US" altLang="en-US" dirty="0">
                <a:solidFill>
                  <a:srgbClr val="7030A0"/>
                </a:solidFill>
              </a:rPr>
              <a:t>segment names</a:t>
            </a:r>
          </a:p>
          <a:p>
            <a:pPr lvl="1" eaLnBrk="1" hangingPunct="1"/>
            <a:r>
              <a:rPr lang="en-US" altLang="en-US" dirty="0"/>
              <a:t>symbols (names of :variables, procedures, and constants)</a:t>
            </a:r>
          </a:p>
        </p:txBody>
      </p:sp>
      <p:sp>
        <p:nvSpPr>
          <p:cNvPr id="6" name="Rectangle 5"/>
          <p:cNvSpPr/>
          <p:nvPr/>
        </p:nvSpPr>
        <p:spPr>
          <a:xfrm>
            <a:off x="1341120" y="4311269"/>
            <a:ext cx="388503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charset="0"/>
              <a:buChar char="•"/>
            </a:pP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 The </a:t>
            </a:r>
            <a:r>
              <a:rPr lang="en-US" sz="2000" b="1" dirty="0">
                <a:solidFill>
                  <a:schemeClr val="accent3"/>
                </a:solidFill>
              </a:rPr>
              <a:t>format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of the list file lines is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712780" y="5898670"/>
            <a:ext cx="847739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  <a:latin typeface="Times" charset="0"/>
              </a:rPr>
              <a:t>Note:</a:t>
            </a:r>
            <a:r>
              <a:rPr lang="en-US" dirty="0">
                <a:latin typeface="Times" charset="0"/>
              </a:rPr>
              <a:t> Source lines such as </a:t>
            </a:r>
            <a:r>
              <a:rPr lang="en-US" b="1" dirty="0">
                <a:latin typeface="Times" charset="0"/>
              </a:rPr>
              <a:t>comments</a:t>
            </a:r>
            <a:r>
              <a:rPr lang="en-US" dirty="0">
                <a:latin typeface="Times" charset="0"/>
              </a:rPr>
              <a:t> </a:t>
            </a:r>
            <a:r>
              <a:rPr lang="en-US" b="1" u="sng" dirty="0">
                <a:solidFill>
                  <a:schemeClr val="accent3"/>
                </a:solidFill>
                <a:latin typeface="Times" charset="0"/>
              </a:rPr>
              <a:t>do not generate any offset </a:t>
            </a:r>
            <a:r>
              <a:rPr lang="en-US" dirty="0">
                <a:latin typeface="Times" charset="0"/>
              </a:rPr>
              <a:t>(and </a:t>
            </a:r>
            <a:r>
              <a:rPr lang="en-US" b="1" dirty="0">
                <a:solidFill>
                  <a:srgbClr val="C00000"/>
                </a:solidFill>
                <a:latin typeface="Times" charset="0"/>
              </a:rPr>
              <a:t>what else?</a:t>
            </a:r>
            <a:r>
              <a:rPr lang="en-US" dirty="0">
                <a:latin typeface="Times" charset="0"/>
              </a:rPr>
              <a:t>) .</a:t>
            </a:r>
            <a:endParaRPr lang="en-US" dirty="0">
              <a:effectLst/>
              <a:latin typeface="Times" charset="0"/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4271298" y="5127347"/>
            <a:ext cx="7297100" cy="343813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4271298" y="5653612"/>
            <a:ext cx="6802401" cy="199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40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4225829" y="6444795"/>
            <a:ext cx="4822804" cy="365125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0782A1A6-AB97-754F-88AF-937AEE67F3C0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47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02402" name="Rectangle 2"/>
          <p:cNvSpPr>
            <a:spLocks noGrp="1" noChangeArrowheads="1"/>
          </p:cNvSpPr>
          <p:nvPr>
            <p:ph type="title"/>
          </p:nvPr>
        </p:nvSpPr>
        <p:spPr>
          <a:xfrm>
            <a:off x="1112272" y="346563"/>
            <a:ext cx="10058400" cy="1450757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sz="4000" dirty="0"/>
              <a:t>Listing File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1501" y="1798570"/>
            <a:ext cx="7827803" cy="454152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553927" y="2241352"/>
            <a:ext cx="5144957" cy="154279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553927" y="4007373"/>
            <a:ext cx="4702997" cy="18842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553927" y="4243759"/>
            <a:ext cx="5571677" cy="40626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545483" y="4680505"/>
            <a:ext cx="5580121" cy="22114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4553927" y="5089889"/>
            <a:ext cx="6638477" cy="65222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025644" y="2725823"/>
            <a:ext cx="2875726" cy="27515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buFont typeface="Arial" charset="0"/>
              <a:buChar char="•"/>
            </a:pPr>
            <a:r>
              <a:rPr lang="en-US" sz="1600" b="1" dirty="0">
                <a:solidFill>
                  <a:srgbClr val="2F2A2B"/>
                </a:solidFill>
                <a:latin typeface="Helvetica" charset="0"/>
              </a:rPr>
              <a:t>Line 12 </a:t>
            </a:r>
            <a:r>
              <a:rPr lang="en-US" sz="1600" dirty="0">
                <a:solidFill>
                  <a:srgbClr val="2F2A2B"/>
                </a:solidFill>
                <a:latin typeface="Helvetica" charset="0"/>
              </a:rPr>
              <a:t>also contains an </a:t>
            </a:r>
            <a:r>
              <a:rPr lang="en-US" sz="1600" u="sng" dirty="0">
                <a:solidFill>
                  <a:srgbClr val="2F2A2B"/>
                </a:solidFill>
                <a:latin typeface="Helvetica" charset="0"/>
              </a:rPr>
              <a:t>executable instruction</a:t>
            </a:r>
            <a:r>
              <a:rPr lang="en-US" sz="1600" dirty="0">
                <a:solidFill>
                  <a:srgbClr val="2F2A2B"/>
                </a:solidFill>
                <a:latin typeface="Helvetica" charset="0"/>
              </a:rPr>
              <a:t>, starting at </a:t>
            </a:r>
            <a:r>
              <a:rPr lang="en-US" sz="1600" b="1" dirty="0">
                <a:solidFill>
                  <a:schemeClr val="accent3"/>
                </a:solidFill>
                <a:latin typeface="Helvetica" charset="0"/>
              </a:rPr>
              <a:t>offset</a:t>
            </a:r>
            <a:r>
              <a:rPr lang="en-US" sz="1600" dirty="0">
                <a:solidFill>
                  <a:srgbClr val="2F2A2B"/>
                </a:solidFill>
                <a:latin typeface="Helvetica" charset="0"/>
              </a:rPr>
              <a:t> 00000005. </a:t>
            </a:r>
          </a:p>
          <a:p>
            <a:pPr marL="285750" indent="-285750">
              <a:lnSpc>
                <a:spcPct val="120000"/>
              </a:lnSpc>
              <a:buFont typeface="Arial" charset="0"/>
              <a:buChar char="•"/>
            </a:pPr>
            <a:r>
              <a:rPr lang="en-US" sz="1600" b="1" dirty="0">
                <a:solidFill>
                  <a:schemeClr val="accent3"/>
                </a:solidFill>
                <a:latin typeface="Helvetica" charset="0"/>
              </a:rPr>
              <a:t>The offset </a:t>
            </a:r>
            <a:r>
              <a:rPr lang="en-US" sz="1600" dirty="0">
                <a:solidFill>
                  <a:srgbClr val="C00000"/>
                </a:solidFill>
                <a:latin typeface="Helvetica" charset="0"/>
              </a:rPr>
              <a:t>is a distance of 5 bytes </a:t>
            </a:r>
            <a:r>
              <a:rPr lang="en-US" sz="1600" dirty="0">
                <a:solidFill>
                  <a:srgbClr val="2F2A2B"/>
                </a:solidFill>
                <a:latin typeface="Helvetica" charset="0"/>
              </a:rPr>
              <a:t>from the beginning of the program. </a:t>
            </a:r>
          </a:p>
          <a:p>
            <a:pPr marL="285750" indent="-285750">
              <a:lnSpc>
                <a:spcPct val="120000"/>
              </a:lnSpc>
              <a:buFont typeface="Arial" charset="0"/>
              <a:buChar char="•"/>
            </a:pPr>
            <a:r>
              <a:rPr lang="en-US" sz="1600" dirty="0">
                <a:solidFill>
                  <a:srgbClr val="2F2A2B"/>
                </a:solidFill>
                <a:latin typeface="Helvetica" charset="0"/>
              </a:rPr>
              <a:t>Can you guess </a:t>
            </a:r>
            <a:r>
              <a:rPr lang="en-US" sz="1600" b="1" dirty="0">
                <a:solidFill>
                  <a:schemeClr val="accent3"/>
                </a:solidFill>
                <a:latin typeface="Helvetica" charset="0"/>
              </a:rPr>
              <a:t>how that offset was calculated</a:t>
            </a:r>
            <a:r>
              <a:rPr lang="en-US" sz="1600" dirty="0">
                <a:solidFill>
                  <a:srgbClr val="2F2A2B"/>
                </a:solidFill>
                <a:latin typeface="Helvetica" charset="0"/>
              </a:rPr>
              <a:t>.</a:t>
            </a:r>
            <a:endParaRPr lang="en-US" sz="1600" dirty="0">
              <a:solidFill>
                <a:srgbClr val="2F2A2B"/>
              </a:solidFill>
              <a:effectLst/>
              <a:latin typeface="Helvetica" charset="0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4225829" y="4794422"/>
            <a:ext cx="319654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558043" y="5786044"/>
            <a:ext cx="6638477" cy="40497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395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2" grpId="0"/>
      <p:bldP spid="14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0782A1A6-AB97-754F-88AF-937AEE67F3C0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48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0240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sz="4000" dirty="0"/>
              <a:t>Listing File</a:t>
            </a:r>
          </a:p>
        </p:txBody>
      </p:sp>
      <p:sp>
        <p:nvSpPr>
          <p:cNvPr id="4" name="Rectangle 3"/>
          <p:cNvSpPr/>
          <p:nvPr/>
        </p:nvSpPr>
        <p:spPr>
          <a:xfrm>
            <a:off x="330268" y="2144235"/>
            <a:ext cx="540218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1600" b="1" dirty="0">
                <a:solidFill>
                  <a:schemeClr val="accent3"/>
                </a:solidFill>
                <a:latin typeface="Helvetica" charset="0"/>
              </a:rPr>
              <a:t>Configuring Visual Studio </a:t>
            </a:r>
            <a:r>
              <a:rPr lang="en-US" sz="1600" b="1" dirty="0">
                <a:solidFill>
                  <a:srgbClr val="00B050"/>
                </a:solidFill>
                <a:latin typeface="Helvetica" charset="0"/>
              </a:rPr>
              <a:t>to</a:t>
            </a:r>
            <a:r>
              <a:rPr lang="en-US" sz="1600" b="1" dirty="0">
                <a:solidFill>
                  <a:schemeClr val="accent3"/>
                </a:solidFill>
                <a:latin typeface="Helvetica" charset="0"/>
              </a:rPr>
              <a:t> </a:t>
            </a:r>
            <a:r>
              <a:rPr lang="en-US" sz="1600" b="1" dirty="0">
                <a:solidFill>
                  <a:srgbClr val="00B050"/>
                </a:solidFill>
                <a:latin typeface="Helvetica" charset="0"/>
              </a:rPr>
              <a:t>generate a listing file</a:t>
            </a:r>
            <a:r>
              <a:rPr lang="en-US" sz="1600" b="1" dirty="0">
                <a:solidFill>
                  <a:schemeClr val="accent3"/>
                </a:solidFill>
                <a:latin typeface="Helvetica" charset="0"/>
              </a:rPr>
              <a:t>.</a:t>
            </a:r>
            <a:endParaRPr lang="en-US" sz="1600" b="1" dirty="0">
              <a:solidFill>
                <a:schemeClr val="accent3"/>
              </a:solidFill>
              <a:effectLst/>
              <a:latin typeface="Helvetica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42821" y="2587320"/>
            <a:ext cx="4922771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Courier New" charset="0"/>
              <a:buChar char="o"/>
            </a:pPr>
            <a:r>
              <a:rPr lang="en-US" sz="1600" dirty="0">
                <a:solidFill>
                  <a:srgbClr val="2F2A2B"/>
                </a:solidFill>
                <a:latin typeface="Helvetica" charset="0"/>
              </a:rPr>
              <a:t>Select </a:t>
            </a:r>
            <a:r>
              <a:rPr lang="en-US" sz="1600" dirty="0">
                <a:solidFill>
                  <a:schemeClr val="accent3"/>
                </a:solidFill>
                <a:latin typeface="Helvetica" charset="0"/>
              </a:rPr>
              <a:t>Properties</a:t>
            </a:r>
            <a:r>
              <a:rPr lang="en-US" sz="1600" dirty="0">
                <a:solidFill>
                  <a:srgbClr val="2F2A2B"/>
                </a:solidFill>
                <a:latin typeface="Helvetica" charset="0"/>
              </a:rPr>
              <a:t> from the </a:t>
            </a:r>
            <a:r>
              <a:rPr lang="en-US" sz="1600" dirty="0">
                <a:solidFill>
                  <a:schemeClr val="accent3"/>
                </a:solidFill>
                <a:latin typeface="Helvetica" charset="0"/>
              </a:rPr>
              <a:t>Project menu</a:t>
            </a:r>
            <a:r>
              <a:rPr lang="en-US" sz="1600" dirty="0">
                <a:solidFill>
                  <a:srgbClr val="2F2A2B"/>
                </a:solidFill>
                <a:latin typeface="Helvetica" charset="0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Courier New" charset="0"/>
              <a:buChar char="o"/>
            </a:pPr>
            <a:r>
              <a:rPr lang="en-US" sz="1600" dirty="0">
                <a:solidFill>
                  <a:srgbClr val="2F2A2B"/>
                </a:solidFill>
                <a:latin typeface="Helvetica" charset="0"/>
              </a:rPr>
              <a:t>Under Configuration Properties, select </a:t>
            </a:r>
            <a:r>
              <a:rPr lang="en-US" sz="1600" dirty="0">
                <a:solidFill>
                  <a:schemeClr val="accent3"/>
                </a:solidFill>
                <a:latin typeface="Helvetica" charset="0"/>
              </a:rPr>
              <a:t>Microsoft Macro Assembler.</a:t>
            </a:r>
            <a:r>
              <a:rPr lang="en-US" sz="1600" dirty="0">
                <a:solidFill>
                  <a:srgbClr val="2F2A2B"/>
                </a:solidFill>
                <a:latin typeface="Helvetica" charset="0"/>
              </a:rPr>
              <a:t> </a:t>
            </a:r>
          </a:p>
          <a:p>
            <a:pPr marL="742950" lvl="1" indent="-285750">
              <a:lnSpc>
                <a:spcPct val="150000"/>
              </a:lnSpc>
              <a:buFont typeface="Courier New" charset="0"/>
              <a:buChar char="o"/>
            </a:pPr>
            <a:r>
              <a:rPr lang="en-US" sz="1600" dirty="0">
                <a:solidFill>
                  <a:srgbClr val="2F2A2B"/>
                </a:solidFill>
                <a:latin typeface="Helvetica" charset="0"/>
              </a:rPr>
              <a:t>Then select </a:t>
            </a:r>
            <a:r>
              <a:rPr lang="en-US" sz="1600" dirty="0">
                <a:solidFill>
                  <a:schemeClr val="accent3"/>
                </a:solidFill>
                <a:latin typeface="Helvetica" charset="0"/>
              </a:rPr>
              <a:t>Listing File. </a:t>
            </a:r>
          </a:p>
          <a:p>
            <a:pPr marL="742950" lvl="1" indent="-285750">
              <a:lnSpc>
                <a:spcPct val="150000"/>
              </a:lnSpc>
              <a:buFont typeface="Courier New" charset="0"/>
              <a:buChar char="o"/>
            </a:pPr>
            <a:r>
              <a:rPr lang="en-US" sz="1600" dirty="0">
                <a:solidFill>
                  <a:srgbClr val="2F2A2B"/>
                </a:solidFill>
                <a:latin typeface="Helvetica" charset="0"/>
              </a:rPr>
              <a:t>In the dialog window, </a:t>
            </a:r>
          </a:p>
          <a:p>
            <a:pPr marL="1200150" lvl="2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1600" dirty="0">
                <a:solidFill>
                  <a:srgbClr val="2F2A2B"/>
                </a:solidFill>
                <a:latin typeface="Helvetica" charset="0"/>
              </a:rPr>
              <a:t>set </a:t>
            </a:r>
            <a:r>
              <a:rPr lang="en-US" sz="1600" dirty="0">
                <a:solidFill>
                  <a:schemeClr val="accent3"/>
                </a:solidFill>
                <a:latin typeface="Helvetica" charset="0"/>
              </a:rPr>
              <a:t>Generate Preprocessed Source </a:t>
            </a:r>
            <a:r>
              <a:rPr lang="en-US" sz="1600" dirty="0">
                <a:solidFill>
                  <a:srgbClr val="2F2A2B"/>
                </a:solidFill>
                <a:latin typeface="Helvetica" charset="0"/>
              </a:rPr>
              <a:t>Listing to </a:t>
            </a:r>
            <a:r>
              <a:rPr lang="en-US" sz="1600" dirty="0">
                <a:solidFill>
                  <a:srgbClr val="C00000"/>
                </a:solidFill>
                <a:latin typeface="Helvetica" charset="0"/>
              </a:rPr>
              <a:t>Yes</a:t>
            </a:r>
            <a:r>
              <a:rPr lang="en-US" sz="1600" dirty="0">
                <a:solidFill>
                  <a:srgbClr val="2F2A2B"/>
                </a:solidFill>
                <a:latin typeface="Helvetica" charset="0"/>
              </a:rPr>
              <a:t>, </a:t>
            </a:r>
          </a:p>
          <a:p>
            <a:pPr marL="1200150" lvl="2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1600" dirty="0">
                <a:solidFill>
                  <a:srgbClr val="2F2A2B"/>
                </a:solidFill>
                <a:latin typeface="Helvetica" charset="0"/>
              </a:rPr>
              <a:t>set </a:t>
            </a:r>
            <a:r>
              <a:rPr lang="en-US" sz="1600" dirty="0">
                <a:solidFill>
                  <a:schemeClr val="accent3"/>
                </a:solidFill>
                <a:latin typeface="Helvetica" charset="0"/>
              </a:rPr>
              <a:t>List All Available Information</a:t>
            </a:r>
            <a:r>
              <a:rPr lang="en-US" sz="1600" dirty="0">
                <a:solidFill>
                  <a:srgbClr val="2F2A2B"/>
                </a:solidFill>
                <a:latin typeface="Helvetica" charset="0"/>
              </a:rPr>
              <a:t> to </a:t>
            </a:r>
            <a:r>
              <a:rPr lang="en-US" sz="1600" dirty="0">
                <a:solidFill>
                  <a:srgbClr val="C00000"/>
                </a:solidFill>
                <a:latin typeface="Helvetica" charset="0"/>
              </a:rPr>
              <a:t>Yes</a:t>
            </a:r>
            <a:r>
              <a:rPr lang="en-US" sz="1600" dirty="0">
                <a:solidFill>
                  <a:srgbClr val="2F2A2B"/>
                </a:solidFill>
                <a:latin typeface="Helvetica" charset="0"/>
              </a:rPr>
              <a:t>.</a:t>
            </a:r>
            <a:endParaRPr lang="en-US" sz="1600" dirty="0">
              <a:solidFill>
                <a:srgbClr val="2F2A2B"/>
              </a:solidFill>
              <a:effectLst/>
              <a:latin typeface="Helvetica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0174" y="451493"/>
            <a:ext cx="6391897" cy="578605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970470" y="2914550"/>
            <a:ext cx="1193987" cy="20781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380559" y="1156392"/>
            <a:ext cx="4593138" cy="44547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39013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0782A1A6-AB97-754F-88AF-937AEE67F3C0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49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0240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sz="4000" dirty="0"/>
              <a:t>Map File</a:t>
            </a:r>
          </a:p>
        </p:txBody>
      </p:sp>
      <p:sp>
        <p:nvSpPr>
          <p:cNvPr id="2" name="Rectangle 1"/>
          <p:cNvSpPr/>
          <p:nvPr/>
        </p:nvSpPr>
        <p:spPr>
          <a:xfrm>
            <a:off x="1262172" y="1914435"/>
            <a:ext cx="989350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b="1" dirty="0">
                <a:solidFill>
                  <a:schemeClr val="accent3"/>
                </a:solidFill>
                <a:latin typeface="Helvetica" charset="0"/>
              </a:rPr>
              <a:t>MAP File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: lists all segments in the program. The following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b="1" dirty="0">
                <a:solidFill>
                  <a:schemeClr val="accent3"/>
                </a:solidFill>
                <a:latin typeface="Helvetica" charset="0"/>
              </a:rPr>
              <a:t>MAP File 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shows code segment, data segment, and stack segment:</a:t>
            </a:r>
            <a:endParaRPr lang="en-US" dirty="0">
              <a:solidFill>
                <a:srgbClr val="2F2A2B"/>
              </a:solidFill>
              <a:effectLst/>
              <a:latin typeface="Helvetica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1920" y="3182465"/>
            <a:ext cx="5153430" cy="129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35928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b="1" dirty="0"/>
              <a:t>Outline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1277815" y="1868449"/>
            <a:ext cx="6172200" cy="440761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600"/>
              </a:spcBef>
              <a:buFont typeface="Arial" charset="0"/>
              <a:buChar char="•"/>
            </a:pPr>
            <a:r>
              <a:rPr lang="en-US" altLang="en-US" sz="2400" dirty="0">
                <a:solidFill>
                  <a:schemeClr val="tx1"/>
                </a:solidFill>
              </a:rPr>
              <a:t> Basic Elements of Assembly Language</a:t>
            </a:r>
          </a:p>
          <a:p>
            <a:pPr>
              <a:lnSpc>
                <a:spcPct val="150000"/>
              </a:lnSpc>
              <a:spcBef>
                <a:spcPts val="600"/>
              </a:spcBef>
              <a:buFont typeface="Arial" charset="0"/>
              <a:buChar char="•"/>
            </a:pPr>
            <a:r>
              <a:rPr lang="en-US" altLang="en-US" sz="2400" dirty="0">
                <a:solidFill>
                  <a:schemeClr val="tx1"/>
                </a:solidFill>
              </a:rPr>
              <a:t> Example: Adding and Subtracting Integers</a:t>
            </a:r>
          </a:p>
          <a:p>
            <a:pPr>
              <a:lnSpc>
                <a:spcPct val="150000"/>
              </a:lnSpc>
              <a:spcBef>
                <a:spcPts val="600"/>
              </a:spcBef>
              <a:buFont typeface="Arial" charset="0"/>
              <a:buChar char="•"/>
            </a:pPr>
            <a:r>
              <a:rPr lang="en-US" altLang="en-US" sz="2400" dirty="0">
                <a:solidFill>
                  <a:schemeClr val="tx1"/>
                </a:solidFill>
              </a:rPr>
              <a:t> Assembling, Linking, and Running Programs</a:t>
            </a:r>
          </a:p>
          <a:p>
            <a:pPr>
              <a:lnSpc>
                <a:spcPct val="150000"/>
              </a:lnSpc>
              <a:spcBef>
                <a:spcPts val="600"/>
              </a:spcBef>
              <a:buFont typeface="Arial" charset="0"/>
              <a:buChar char="•"/>
            </a:pPr>
            <a:r>
              <a:rPr lang="en-US" altLang="en-US" sz="2400" b="1" dirty="0">
                <a:solidFill>
                  <a:schemeClr val="accent3"/>
                </a:solidFill>
              </a:rPr>
              <a:t> Defining Data</a:t>
            </a:r>
          </a:p>
          <a:p>
            <a:pPr>
              <a:lnSpc>
                <a:spcPct val="150000"/>
              </a:lnSpc>
              <a:spcBef>
                <a:spcPts val="600"/>
              </a:spcBef>
              <a:buFont typeface="Arial" charset="0"/>
              <a:buChar char="•"/>
            </a:pPr>
            <a:r>
              <a:rPr lang="en-US" altLang="en-US" sz="2400" dirty="0"/>
              <a:t> Symbolic Constants</a:t>
            </a:r>
          </a:p>
          <a:p>
            <a:pPr>
              <a:lnSpc>
                <a:spcPct val="150000"/>
              </a:lnSpc>
              <a:spcBef>
                <a:spcPts val="600"/>
              </a:spcBef>
              <a:buFont typeface="Arial" charset="0"/>
              <a:buChar char="•"/>
            </a:pPr>
            <a:r>
              <a:rPr lang="en-US" altLang="en-US" sz="2400" dirty="0"/>
              <a:t> 64-Bit Programming</a:t>
            </a:r>
            <a:endParaRPr lang="en-US" altLang="en-US" sz="3200" i="1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223527" y="6369845"/>
            <a:ext cx="1312025" cy="365125"/>
          </a:xfrm>
        </p:spPr>
        <p:txBody>
          <a:bodyPr/>
          <a:lstStyle/>
          <a:p>
            <a:pPr algn="ctr"/>
            <a:fld id="{755F7E7C-0370-0947-BF7A-78A4B49FB1FE}" type="slidenum">
              <a:rPr lang="en-US" sz="1600" smtClean="0">
                <a:solidFill>
                  <a:schemeClr val="tx1"/>
                </a:solidFill>
              </a:rPr>
              <a:pPr algn="ctr"/>
              <a:t>50</a:t>
            </a:fld>
            <a:endParaRPr lang="en-US" sz="16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41087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0E4CD183-86F3-D740-ABE3-1C88CB9BA7E1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6</a:t>
            </a:fld>
            <a:endParaRPr lang="en-US" altLang="en-US" sz="1600">
              <a:latin typeface="Times New Roman" charset="0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3686185" y="2720929"/>
            <a:ext cx="8471113" cy="2717699"/>
            <a:chOff x="461403" y="2720261"/>
            <a:chExt cx="10293940" cy="3314958"/>
          </a:xfrm>
        </p:grpSpPr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42678" y="3108366"/>
              <a:ext cx="3312665" cy="2926853"/>
            </a:xfrm>
            <a:prstGeom prst="rect">
              <a:avLst/>
            </a:prstGeom>
          </p:spPr>
        </p:pic>
        <p:grpSp>
          <p:nvGrpSpPr>
            <p:cNvPr id="25" name="Group 24"/>
            <p:cNvGrpSpPr/>
            <p:nvPr/>
          </p:nvGrpSpPr>
          <p:grpSpPr>
            <a:xfrm>
              <a:off x="461403" y="2720261"/>
              <a:ext cx="6234220" cy="3234126"/>
              <a:chOff x="3114654" y="1945020"/>
              <a:chExt cx="6234220" cy="4235831"/>
            </a:xfrm>
          </p:grpSpPr>
          <p:pic>
            <p:nvPicPr>
              <p:cNvPr id="32" name="Picture 31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665373" y="1945020"/>
                <a:ext cx="4786250" cy="4235831"/>
              </a:xfrm>
              <a:prstGeom prst="rect">
                <a:avLst/>
              </a:prstGeom>
            </p:spPr>
          </p:pic>
          <p:sp>
            <p:nvSpPr>
              <p:cNvPr id="33" name="TextBox 32"/>
              <p:cNvSpPr txBox="1"/>
              <p:nvPr/>
            </p:nvSpPr>
            <p:spPr>
              <a:xfrm>
                <a:off x="3558918" y="2108348"/>
                <a:ext cx="5789956" cy="76900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34" name="TextBox 33"/>
              <p:cNvSpPr txBox="1"/>
              <p:nvPr/>
            </p:nvSpPr>
            <p:spPr>
              <a:xfrm>
                <a:off x="3114654" y="2673862"/>
                <a:ext cx="3332374" cy="339167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26" name="Group 25"/>
            <p:cNvGrpSpPr/>
            <p:nvPr/>
          </p:nvGrpSpPr>
          <p:grpSpPr>
            <a:xfrm>
              <a:off x="8353975" y="2843407"/>
              <a:ext cx="1181732" cy="524016"/>
              <a:chOff x="9421471" y="3771318"/>
              <a:chExt cx="1181732" cy="524016"/>
            </a:xfrm>
          </p:grpSpPr>
          <p:sp>
            <p:nvSpPr>
              <p:cNvPr id="30" name="Rectangle 29"/>
              <p:cNvSpPr/>
              <p:nvPr/>
            </p:nvSpPr>
            <p:spPr>
              <a:xfrm>
                <a:off x="9421471" y="3771318"/>
                <a:ext cx="1176925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200" dirty="0">
                    <a:solidFill>
                      <a:schemeClr val="accent5"/>
                    </a:solidFill>
                    <a:latin typeface="Helvetica" charset="0"/>
                  </a:rPr>
                  <a:t>INVOKE </a:t>
                </a:r>
                <a:r>
                  <a:rPr lang="en-US" sz="1200" dirty="0" err="1">
                    <a:solidFill>
                      <a:schemeClr val="accent5"/>
                    </a:solidFill>
                    <a:latin typeface="Helvetica" charset="0"/>
                  </a:rPr>
                  <a:t>scanf</a:t>
                </a:r>
                <a:endParaRPr lang="en-US" sz="1200" dirty="0">
                  <a:solidFill>
                    <a:schemeClr val="accent5"/>
                  </a:solidFill>
                  <a:effectLst/>
                  <a:latin typeface="Helvetica" charset="0"/>
                </a:endParaRPr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9451926" y="4018335"/>
                <a:ext cx="1151277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200" dirty="0">
                    <a:solidFill>
                      <a:schemeClr val="accent5"/>
                    </a:solidFill>
                    <a:latin typeface="Helvetica" charset="0"/>
                  </a:rPr>
                  <a:t>INVOKE </a:t>
                </a:r>
                <a:r>
                  <a:rPr lang="en-US" sz="1200" dirty="0" err="1">
                    <a:solidFill>
                      <a:schemeClr val="accent5"/>
                    </a:solidFill>
                    <a:latin typeface="Helvetica" charset="0"/>
                  </a:rPr>
                  <a:t>printf</a:t>
                </a:r>
                <a:endParaRPr lang="en-US" sz="1200" dirty="0">
                  <a:solidFill>
                    <a:schemeClr val="accent5"/>
                  </a:solidFill>
                  <a:effectLst/>
                  <a:latin typeface="Helvetica" charset="0"/>
                </a:endParaRPr>
              </a:p>
            </p:txBody>
          </p:sp>
        </p:grpSp>
        <p:sp>
          <p:nvSpPr>
            <p:cNvPr id="28" name="Rectangle 27"/>
            <p:cNvSpPr/>
            <p:nvPr/>
          </p:nvSpPr>
          <p:spPr>
            <a:xfrm>
              <a:off x="3882279" y="3174491"/>
              <a:ext cx="1010213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 err="1">
                  <a:solidFill>
                    <a:schemeClr val="accent3"/>
                  </a:solidFill>
                  <a:latin typeface="Helvetica" charset="0"/>
                </a:rPr>
                <a:t>mov</a:t>
              </a:r>
              <a:r>
                <a:rPr lang="en-US" sz="1400" dirty="0">
                  <a:solidFill>
                    <a:schemeClr val="accent3"/>
                  </a:solidFill>
                  <a:latin typeface="Helvetica" charset="0"/>
                </a:rPr>
                <a:t> eax,5</a:t>
              </a:r>
            </a:p>
          </p:txBody>
        </p:sp>
      </p:grpSp>
      <p:sp>
        <p:nvSpPr>
          <p:cNvPr id="35" name="Rectangle 34"/>
          <p:cNvSpPr/>
          <p:nvPr/>
        </p:nvSpPr>
        <p:spPr>
          <a:xfrm>
            <a:off x="1184512" y="1905321"/>
            <a:ext cx="355207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Courier New" charset="0"/>
              <a:buChar char="o"/>
            </a:pPr>
            <a:r>
              <a:rPr lang="en-US" sz="2000" b="1" dirty="0"/>
              <a:t>Instructions </a:t>
            </a:r>
            <a:r>
              <a:rPr lang="en-US" sz="2000" b="1" u="sng" dirty="0">
                <a:solidFill>
                  <a:srgbClr val="C00000"/>
                </a:solidFill>
              </a:rPr>
              <a:t>operand</a:t>
            </a:r>
            <a:r>
              <a:rPr lang="en-US" sz="2000" dirty="0"/>
              <a:t> can be </a:t>
            </a:r>
          </a:p>
          <a:p>
            <a:pPr marL="285750" indent="-285750">
              <a:buFont typeface="Courier New" charset="0"/>
              <a:buChar char="o"/>
            </a:pPr>
            <a:r>
              <a:rPr lang="en-US" sz="2000" b="1" dirty="0">
                <a:solidFill>
                  <a:srgbClr val="00B050"/>
                </a:solidFill>
              </a:rPr>
              <a:t>register</a:t>
            </a:r>
            <a:r>
              <a:rPr lang="en-US" sz="2000" dirty="0"/>
              <a:t>, </a:t>
            </a:r>
          </a:p>
          <a:p>
            <a:pPr marL="285750" indent="-285750">
              <a:buFont typeface="Courier New" charset="0"/>
              <a:buChar char="o"/>
            </a:pPr>
            <a:r>
              <a:rPr lang="en-US" sz="2000" b="1" dirty="0">
                <a:solidFill>
                  <a:schemeClr val="accent3"/>
                </a:solidFill>
              </a:rPr>
              <a:t>memory</a:t>
            </a:r>
            <a:r>
              <a:rPr lang="en-US" sz="2000" b="1" dirty="0"/>
              <a:t> </a:t>
            </a:r>
            <a:r>
              <a:rPr lang="en-US" sz="2000" b="1" dirty="0">
                <a:solidFill>
                  <a:schemeClr val="accent3"/>
                </a:solidFill>
              </a:rPr>
              <a:t>location</a:t>
            </a:r>
            <a:r>
              <a:rPr lang="en-US" sz="2000" dirty="0"/>
              <a:t> or </a:t>
            </a:r>
          </a:p>
          <a:p>
            <a:pPr marL="285750" indent="-285750">
              <a:buFont typeface="Courier New" charset="0"/>
              <a:buChar char="o"/>
            </a:pPr>
            <a:r>
              <a:rPr lang="en-US" sz="2000" b="1" dirty="0">
                <a:solidFill>
                  <a:srgbClr val="7030A0"/>
                </a:solidFill>
              </a:rPr>
              <a:t>immediate</a:t>
            </a:r>
            <a:endParaRPr lang="en-US" sz="2000" dirty="0"/>
          </a:p>
        </p:txBody>
      </p:sp>
      <p:sp>
        <p:nvSpPr>
          <p:cNvPr id="2" name="Rectangle 1"/>
          <p:cNvSpPr/>
          <p:nvPr/>
        </p:nvSpPr>
        <p:spPr>
          <a:xfrm>
            <a:off x="1016872" y="3406759"/>
            <a:ext cx="4885427" cy="24468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 algn="just">
              <a:buFont typeface="Wingdings" charset="2"/>
              <a:buChar char="§"/>
            </a:pPr>
            <a:r>
              <a:rPr lang="en-US" b="1" dirty="0">
                <a:solidFill>
                  <a:srgbClr val="7030A0"/>
                </a:solidFill>
                <a:latin typeface="Times" charset="0"/>
              </a:rPr>
              <a:t>Immediate operand: </a:t>
            </a:r>
          </a:p>
          <a:p>
            <a:pPr marL="1200150" lvl="2" indent="-285750" algn="just">
              <a:lnSpc>
                <a:spcPct val="150000"/>
              </a:lnSpc>
              <a:buFont typeface="Wingdings" charset="2"/>
              <a:buChar char="§"/>
            </a:pPr>
            <a:r>
              <a:rPr lang="en-US" dirty="0">
                <a:latin typeface="Times" charset="0"/>
              </a:rPr>
              <a:t>Even though the data are in memory, it is </a:t>
            </a:r>
            <a:r>
              <a:rPr lang="en-US" b="1" dirty="0">
                <a:solidFill>
                  <a:schemeClr val="accent3"/>
                </a:solidFill>
                <a:latin typeface="Times" charset="0"/>
              </a:rPr>
              <a:t>located in the code segment</a:t>
            </a:r>
            <a:r>
              <a:rPr lang="en-US" dirty="0">
                <a:latin typeface="Times" charset="0"/>
              </a:rPr>
              <a:t>, </a:t>
            </a:r>
            <a:r>
              <a:rPr lang="en-US" b="1" u="sng" dirty="0">
                <a:solidFill>
                  <a:srgbClr val="C00000"/>
                </a:solidFill>
                <a:latin typeface="Times" charset="0"/>
              </a:rPr>
              <a:t>not</a:t>
            </a:r>
            <a:r>
              <a:rPr lang="en-US" dirty="0">
                <a:solidFill>
                  <a:srgbClr val="C00000"/>
                </a:solidFill>
                <a:latin typeface="Times" charset="0"/>
              </a:rPr>
              <a:t> </a:t>
            </a:r>
            <a:r>
              <a:rPr lang="en-US" dirty="0">
                <a:latin typeface="Times" charset="0"/>
              </a:rPr>
              <a:t>in the data segment</a:t>
            </a:r>
          </a:p>
          <a:p>
            <a:pPr marL="1200150" lvl="2" indent="-285750" algn="just">
              <a:lnSpc>
                <a:spcPct val="150000"/>
              </a:lnSpc>
              <a:buFont typeface="Wingdings" charset="2"/>
              <a:buChar char="§"/>
            </a:pPr>
            <a:r>
              <a:rPr lang="en-US" b="1" dirty="0">
                <a:solidFill>
                  <a:schemeClr val="accent3"/>
                </a:solidFill>
                <a:effectLst/>
                <a:latin typeface="Times" charset="0"/>
              </a:rPr>
              <a:t>Signed</a:t>
            </a:r>
            <a:r>
              <a:rPr lang="en-US" dirty="0">
                <a:effectLst/>
                <a:latin typeface="Times" charset="0"/>
              </a:rPr>
              <a:t> integer</a:t>
            </a:r>
          </a:p>
          <a:p>
            <a:pPr marL="1200150" lvl="2" indent="-285750" algn="just">
              <a:lnSpc>
                <a:spcPct val="150000"/>
              </a:lnSpc>
              <a:buFont typeface="Wingdings" charset="2"/>
              <a:buChar char="§"/>
            </a:pPr>
            <a:r>
              <a:rPr lang="en-US" dirty="0">
                <a:latin typeface="Times" charset="0"/>
              </a:rPr>
              <a:t>Has a limited </a:t>
            </a:r>
            <a:r>
              <a:rPr lang="en-US" b="1" dirty="0">
                <a:solidFill>
                  <a:schemeClr val="accent3"/>
                </a:solidFill>
                <a:latin typeface="Times" charset="0"/>
              </a:rPr>
              <a:t>range</a:t>
            </a:r>
            <a:r>
              <a:rPr lang="en-US" b="1" dirty="0">
                <a:solidFill>
                  <a:schemeClr val="accent3"/>
                </a:solidFill>
                <a:effectLst/>
                <a:latin typeface="Times" charset="0"/>
              </a:rPr>
              <a:t>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22359" y="392081"/>
            <a:ext cx="7050685" cy="2054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3363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5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25382A70-329E-AD4E-AF93-9FE530585956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51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33122" name="Rectangle 1026"/>
          <p:cNvSpPr>
            <a:spLocks noGrp="1" noChangeArrowheads="1"/>
          </p:cNvSpPr>
          <p:nvPr>
            <p:ph type="title"/>
          </p:nvPr>
        </p:nvSpPr>
        <p:spPr>
          <a:xfrm>
            <a:off x="1144587" y="345588"/>
            <a:ext cx="10058400" cy="1450757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sz="4000" dirty="0"/>
              <a:t>Defining Data: </a:t>
            </a:r>
            <a:r>
              <a:rPr lang="en-US" altLang="en-US" sz="4000" b="1" dirty="0">
                <a:solidFill>
                  <a:schemeClr val="accent3"/>
                </a:solidFill>
              </a:rPr>
              <a:t>Outline</a:t>
            </a:r>
          </a:p>
        </p:txBody>
      </p:sp>
      <p:sp>
        <p:nvSpPr>
          <p:cNvPr id="28677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1529069" y="1935599"/>
            <a:ext cx="4257134" cy="4193210"/>
          </a:xfr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just" eaLnBrk="1" hangingPunct="1">
              <a:lnSpc>
                <a:spcPct val="150000"/>
              </a:lnSpc>
              <a:buFont typeface="Arial" charset="0"/>
              <a:buChar char="•"/>
            </a:pPr>
            <a:r>
              <a:rPr lang="en-US" altLang="en-US" dirty="0"/>
              <a:t> </a:t>
            </a:r>
            <a:r>
              <a:rPr lang="en-US" altLang="en-US" b="1" dirty="0"/>
              <a:t>Intrinsic</a:t>
            </a:r>
            <a:r>
              <a:rPr lang="en-US" altLang="en-US" dirty="0"/>
              <a:t> Data Types</a:t>
            </a:r>
          </a:p>
          <a:p>
            <a:pPr algn="just" eaLnBrk="1" hangingPunct="1">
              <a:lnSpc>
                <a:spcPct val="150000"/>
              </a:lnSpc>
              <a:buFont typeface="Arial" charset="0"/>
              <a:buChar char="•"/>
            </a:pPr>
            <a:r>
              <a:rPr lang="en-US" altLang="en-US" dirty="0"/>
              <a:t> Data </a:t>
            </a:r>
            <a:r>
              <a:rPr lang="en-US" altLang="en-US" b="1" dirty="0"/>
              <a:t>Definition</a:t>
            </a:r>
            <a:r>
              <a:rPr lang="en-US" altLang="en-US" dirty="0"/>
              <a:t> Statement</a:t>
            </a:r>
          </a:p>
          <a:p>
            <a:pPr algn="just" eaLnBrk="1" hangingPunct="1">
              <a:lnSpc>
                <a:spcPct val="150000"/>
              </a:lnSpc>
              <a:buFont typeface="Arial" charset="0"/>
              <a:buChar char="•"/>
            </a:pPr>
            <a:r>
              <a:rPr lang="en-US" altLang="en-US" dirty="0"/>
              <a:t> Defining </a:t>
            </a:r>
            <a:r>
              <a:rPr lang="en-US" altLang="en-US" b="1" dirty="0"/>
              <a:t>BYTE</a:t>
            </a:r>
            <a:r>
              <a:rPr lang="en-US" altLang="en-US" dirty="0"/>
              <a:t> and </a:t>
            </a:r>
            <a:r>
              <a:rPr lang="en-US" altLang="en-US" b="1" dirty="0"/>
              <a:t>SBYTE</a:t>
            </a:r>
            <a:r>
              <a:rPr lang="en-US" altLang="en-US" dirty="0"/>
              <a:t> Data</a:t>
            </a:r>
          </a:p>
          <a:p>
            <a:pPr algn="just" eaLnBrk="1" hangingPunct="1">
              <a:lnSpc>
                <a:spcPct val="150000"/>
              </a:lnSpc>
              <a:buFont typeface="Arial" charset="0"/>
              <a:buChar char="•"/>
            </a:pPr>
            <a:r>
              <a:rPr lang="en-US" altLang="en-US" dirty="0"/>
              <a:t> Defining </a:t>
            </a:r>
            <a:r>
              <a:rPr lang="en-US" altLang="en-US" b="1" dirty="0"/>
              <a:t>WORD</a:t>
            </a:r>
            <a:r>
              <a:rPr lang="en-US" altLang="en-US" dirty="0"/>
              <a:t> and </a:t>
            </a:r>
            <a:r>
              <a:rPr lang="en-US" altLang="en-US" b="1" dirty="0"/>
              <a:t>SWORD</a:t>
            </a:r>
            <a:r>
              <a:rPr lang="en-US" altLang="en-US" dirty="0"/>
              <a:t> Data</a:t>
            </a:r>
          </a:p>
          <a:p>
            <a:pPr algn="just" eaLnBrk="1" hangingPunct="1">
              <a:lnSpc>
                <a:spcPct val="150000"/>
              </a:lnSpc>
              <a:buFont typeface="Arial" charset="0"/>
              <a:buChar char="•"/>
            </a:pPr>
            <a:r>
              <a:rPr lang="en-US" altLang="en-US" dirty="0"/>
              <a:t> Defining </a:t>
            </a:r>
            <a:r>
              <a:rPr lang="en-US" altLang="en-US" b="1" dirty="0"/>
              <a:t>DWORD</a:t>
            </a:r>
            <a:r>
              <a:rPr lang="en-US" altLang="en-US" dirty="0"/>
              <a:t> and </a:t>
            </a:r>
            <a:r>
              <a:rPr lang="en-US" altLang="en-US" b="1" dirty="0"/>
              <a:t>SDWORD</a:t>
            </a:r>
            <a:r>
              <a:rPr lang="en-US" altLang="en-US" dirty="0"/>
              <a:t> Data</a:t>
            </a:r>
          </a:p>
          <a:p>
            <a:pPr algn="just" eaLnBrk="1" hangingPunct="1">
              <a:lnSpc>
                <a:spcPct val="150000"/>
              </a:lnSpc>
              <a:buFont typeface="Arial" charset="0"/>
              <a:buChar char="•"/>
            </a:pPr>
            <a:r>
              <a:rPr lang="en-US" altLang="en-US" dirty="0"/>
              <a:t> Defining </a:t>
            </a:r>
            <a:r>
              <a:rPr lang="en-US" altLang="en-US" b="1" dirty="0"/>
              <a:t>QWORD</a:t>
            </a:r>
            <a:r>
              <a:rPr lang="en-US" altLang="en-US" dirty="0"/>
              <a:t> Data</a:t>
            </a:r>
          </a:p>
          <a:p>
            <a:pPr algn="just" eaLnBrk="1" hangingPunct="1">
              <a:lnSpc>
                <a:spcPct val="90000"/>
              </a:lnSpc>
              <a:buFont typeface="Arial" charset="0"/>
              <a:buChar char="•"/>
            </a:pPr>
            <a:endParaRPr lang="en-US" altLang="en-US" dirty="0"/>
          </a:p>
        </p:txBody>
      </p:sp>
      <p:sp>
        <p:nvSpPr>
          <p:cNvPr id="2" name="Rectangle 1"/>
          <p:cNvSpPr/>
          <p:nvPr/>
        </p:nvSpPr>
        <p:spPr>
          <a:xfrm>
            <a:off x="6598920" y="1935599"/>
            <a:ext cx="4604067" cy="412088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buClr>
                <a:schemeClr val="accent3"/>
              </a:buClr>
              <a:buFont typeface="Arial" charset="0"/>
              <a:buChar char="•"/>
            </a:pPr>
            <a:r>
              <a:rPr lang="en-US" altLang="en-US" sz="2000" dirty="0"/>
              <a:t> Defining </a:t>
            </a:r>
            <a:r>
              <a:rPr lang="en-US" altLang="en-US" sz="2000" b="1" dirty="0"/>
              <a:t>TBYTE</a:t>
            </a:r>
            <a:r>
              <a:rPr lang="en-US" altLang="en-US" sz="2000" dirty="0"/>
              <a:t> Data</a:t>
            </a:r>
          </a:p>
          <a:p>
            <a:pPr algn="just">
              <a:lnSpc>
                <a:spcPct val="150000"/>
              </a:lnSpc>
              <a:buClr>
                <a:schemeClr val="accent3"/>
              </a:buClr>
              <a:buFont typeface="Arial" charset="0"/>
              <a:buChar char="•"/>
            </a:pPr>
            <a:r>
              <a:rPr lang="en-US" altLang="en-US" sz="2000" dirty="0"/>
              <a:t> Defining </a:t>
            </a:r>
            <a:r>
              <a:rPr lang="en-US" altLang="en-US" sz="2000" b="1" dirty="0"/>
              <a:t>Real Number </a:t>
            </a:r>
            <a:r>
              <a:rPr lang="en-US" altLang="en-US" sz="2000" dirty="0"/>
              <a:t>Data</a:t>
            </a:r>
          </a:p>
          <a:p>
            <a:pPr algn="just">
              <a:lnSpc>
                <a:spcPct val="150000"/>
              </a:lnSpc>
              <a:buClr>
                <a:schemeClr val="accent3"/>
              </a:buClr>
              <a:buFont typeface="Arial" charset="0"/>
              <a:buChar char="•"/>
            </a:pPr>
            <a:r>
              <a:rPr lang="en-US" altLang="en-US" sz="2000" dirty="0"/>
              <a:t> </a:t>
            </a:r>
            <a:r>
              <a:rPr lang="en-US" altLang="en-US" sz="2000" b="1" dirty="0"/>
              <a:t>Little Endian </a:t>
            </a:r>
            <a:r>
              <a:rPr lang="en-US" altLang="en-US" sz="2000" dirty="0"/>
              <a:t>Order</a:t>
            </a:r>
          </a:p>
          <a:p>
            <a:pPr algn="just">
              <a:lnSpc>
                <a:spcPct val="150000"/>
              </a:lnSpc>
              <a:buClr>
                <a:schemeClr val="accent3"/>
              </a:buClr>
              <a:buFont typeface="Arial" charset="0"/>
              <a:buChar char="•"/>
            </a:pPr>
            <a:r>
              <a:rPr lang="en-US" altLang="en-US" sz="2000" dirty="0"/>
              <a:t> Adding Variables to the </a:t>
            </a:r>
            <a:r>
              <a:rPr lang="en-US" altLang="en-US" sz="2000" dirty="0" err="1"/>
              <a:t>AddSub</a:t>
            </a:r>
            <a:r>
              <a:rPr lang="en-US" altLang="en-US" sz="2000" dirty="0"/>
              <a:t> Program</a:t>
            </a:r>
          </a:p>
          <a:p>
            <a:pPr algn="just">
              <a:lnSpc>
                <a:spcPct val="150000"/>
              </a:lnSpc>
              <a:buClr>
                <a:schemeClr val="accent3"/>
              </a:buClr>
              <a:buFont typeface="Arial" charset="0"/>
              <a:buChar char="•"/>
            </a:pPr>
            <a:r>
              <a:rPr lang="en-US" altLang="en-US" sz="2000" dirty="0"/>
              <a:t> </a:t>
            </a:r>
            <a:r>
              <a:rPr lang="en-US" altLang="en-US" sz="2000" b="1" dirty="0"/>
              <a:t>Declaring Uninitialized </a:t>
            </a:r>
            <a:r>
              <a:rPr lang="en-US" altLang="en-US" sz="2000" dirty="0"/>
              <a:t>Data</a:t>
            </a:r>
          </a:p>
          <a:p>
            <a:pPr algn="just">
              <a:lnSpc>
                <a:spcPct val="150000"/>
              </a:lnSpc>
            </a:pP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1637469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F0C62660-BE08-6C4B-921E-75C59AD4A8DC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52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0547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4000" dirty="0"/>
              <a:t>Defining Data: </a:t>
            </a:r>
            <a:r>
              <a:rPr lang="en-US" altLang="en-US" sz="4000" b="1" dirty="0">
                <a:solidFill>
                  <a:schemeClr val="accent3"/>
                </a:solidFill>
              </a:rPr>
              <a:t>Intrinsic Data Types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3960" y="1848420"/>
            <a:ext cx="6766560" cy="450030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0989" y="2589953"/>
            <a:ext cx="3686278" cy="3017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30939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E9BA342D-1D36-8D4E-AF1E-CA8EEAFD8448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53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3414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4000" dirty="0"/>
              <a:t>Defining Data: </a:t>
            </a:r>
            <a:r>
              <a:rPr lang="en-US" altLang="en-US" sz="4000" b="1" dirty="0">
                <a:solidFill>
                  <a:schemeClr val="accent3"/>
                </a:solidFill>
              </a:rPr>
              <a:t>Data Definition Statement</a:t>
            </a:r>
          </a:p>
        </p:txBody>
      </p:sp>
      <p:sp>
        <p:nvSpPr>
          <p:cNvPr id="3174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403666" y="1935480"/>
            <a:ext cx="9752013" cy="4328160"/>
          </a:xfrm>
        </p:spPr>
        <p:txBody>
          <a:bodyPr>
            <a:normAutofit fontScale="92500" lnSpcReduction="10000"/>
          </a:bodyPr>
          <a:lstStyle/>
          <a:p>
            <a:pPr eaLnBrk="1" hangingPunct="1">
              <a:lnSpc>
                <a:spcPct val="90000"/>
              </a:lnSpc>
              <a:buFont typeface="Arial" charset="0"/>
              <a:buChar char="•"/>
            </a:pPr>
            <a:r>
              <a:rPr lang="en-US" altLang="en-US" dirty="0"/>
              <a:t> A data </a:t>
            </a:r>
            <a:r>
              <a:rPr lang="en-US" altLang="en-US" u="sng" dirty="0"/>
              <a:t>definition statement</a:t>
            </a:r>
            <a:r>
              <a:rPr lang="en-US" altLang="en-US" dirty="0"/>
              <a:t> sets aside </a:t>
            </a:r>
            <a:r>
              <a:rPr lang="en-US" altLang="en-US" dirty="0">
                <a:solidFill>
                  <a:schemeClr val="accent3"/>
                </a:solidFill>
              </a:rPr>
              <a:t>storage</a:t>
            </a:r>
            <a:r>
              <a:rPr lang="en-US" altLang="en-US" dirty="0"/>
              <a:t> in </a:t>
            </a:r>
            <a:r>
              <a:rPr lang="en-US" altLang="en-US" u="sng" dirty="0"/>
              <a:t>memory</a:t>
            </a:r>
            <a:r>
              <a:rPr lang="en-US" altLang="en-US" dirty="0"/>
              <a:t> for </a:t>
            </a:r>
            <a:r>
              <a:rPr lang="en-US" altLang="en-US" dirty="0">
                <a:solidFill>
                  <a:schemeClr val="accent3"/>
                </a:solidFill>
              </a:rPr>
              <a:t>a</a:t>
            </a:r>
            <a:r>
              <a:rPr lang="en-US" altLang="en-US" dirty="0"/>
              <a:t> </a:t>
            </a:r>
            <a:r>
              <a:rPr lang="en-US" altLang="en-US" dirty="0">
                <a:solidFill>
                  <a:schemeClr val="accent3"/>
                </a:solidFill>
              </a:rPr>
              <a:t>variable</a:t>
            </a:r>
            <a:r>
              <a:rPr lang="en-US" altLang="en-US" dirty="0"/>
              <a:t>.</a:t>
            </a:r>
          </a:p>
          <a:p>
            <a:pPr eaLnBrk="1" hangingPunct="1">
              <a:lnSpc>
                <a:spcPct val="90000"/>
              </a:lnSpc>
              <a:buFont typeface="Arial" charset="0"/>
              <a:buChar char="•"/>
            </a:pPr>
            <a:r>
              <a:rPr lang="en-US" altLang="en-US" dirty="0"/>
              <a:t> Assign a name (</a:t>
            </a:r>
            <a:r>
              <a:rPr lang="en-US" altLang="en-US" dirty="0">
                <a:solidFill>
                  <a:srgbClr val="C00000"/>
                </a:solidFill>
              </a:rPr>
              <a:t>label</a:t>
            </a:r>
            <a:r>
              <a:rPr lang="en-US" altLang="en-US" dirty="0"/>
              <a:t>) to the data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b="1" dirty="0">
                <a:solidFill>
                  <a:schemeClr val="accent3"/>
                </a:solidFill>
              </a:rPr>
              <a:t>          Syntax:</a:t>
            </a:r>
          </a:p>
          <a:p>
            <a:pPr lvl="1" eaLnBrk="1" hangingPunct="1">
              <a:lnSpc>
                <a:spcPct val="90000"/>
              </a:lnSpc>
              <a:buFontTx/>
              <a:buNone/>
            </a:pPr>
            <a:r>
              <a:rPr lang="en-US" altLang="en-US" sz="2000" dirty="0"/>
              <a:t>                                     [</a:t>
            </a:r>
            <a:r>
              <a:rPr lang="en-US" altLang="en-US" sz="2000" i="1" dirty="0"/>
              <a:t>name</a:t>
            </a:r>
            <a:r>
              <a:rPr lang="en-US" altLang="en-US" sz="2000" dirty="0"/>
              <a:t>] </a:t>
            </a:r>
            <a:r>
              <a:rPr lang="en-US" altLang="en-US" sz="2000" i="1" dirty="0"/>
              <a:t>directive</a:t>
            </a:r>
            <a:r>
              <a:rPr lang="en-US" altLang="en-US" sz="2000" dirty="0"/>
              <a:t> </a:t>
            </a:r>
            <a:r>
              <a:rPr lang="en-US" altLang="en-US" sz="2000" i="1" dirty="0"/>
              <a:t>initializer</a:t>
            </a:r>
            <a:r>
              <a:rPr lang="en-US" altLang="en-US" sz="2000" dirty="0"/>
              <a:t> [,</a:t>
            </a:r>
            <a:r>
              <a:rPr lang="en-US" altLang="en-US" sz="2000" i="1" dirty="0"/>
              <a:t>initializer</a:t>
            </a:r>
            <a:r>
              <a:rPr lang="en-US" altLang="en-US" sz="2000" dirty="0"/>
              <a:t>] . . .</a:t>
            </a:r>
          </a:p>
          <a:p>
            <a:pPr lvl="1" eaLnBrk="1" hangingPunct="1">
              <a:lnSpc>
                <a:spcPct val="90000"/>
              </a:lnSpc>
              <a:buFontTx/>
              <a:buNone/>
            </a:pPr>
            <a:endParaRPr lang="en-US" altLang="en-US" sz="2000" dirty="0"/>
          </a:p>
          <a:p>
            <a:pPr lvl="1" eaLnBrk="1" hangingPunct="1">
              <a:lnSpc>
                <a:spcPct val="90000"/>
              </a:lnSpc>
              <a:buFontTx/>
              <a:buNone/>
            </a:pPr>
            <a:endParaRPr lang="en-US" altLang="en-US" sz="2000" dirty="0"/>
          </a:p>
          <a:p>
            <a:pPr lvl="1" eaLnBrk="1" hangingPunct="1">
              <a:lnSpc>
                <a:spcPct val="90000"/>
              </a:lnSpc>
              <a:buFontTx/>
              <a:buNone/>
            </a:pPr>
            <a:r>
              <a:rPr lang="en-US" altLang="en-US" sz="2000" dirty="0"/>
              <a:t>	                                        </a:t>
            </a:r>
            <a:r>
              <a:rPr lang="en-US" altLang="en-US" sz="2000" b="1" dirty="0">
                <a:latin typeface="Courier New" charset="0"/>
              </a:rPr>
              <a:t>value1 </a:t>
            </a:r>
            <a:r>
              <a:rPr lang="en-US" altLang="en-US" sz="2000" b="1" dirty="0">
                <a:solidFill>
                  <a:schemeClr val="accent3"/>
                </a:solidFill>
                <a:latin typeface="Courier New" charset="0"/>
              </a:rPr>
              <a:t>BYTE</a:t>
            </a:r>
            <a:r>
              <a:rPr lang="en-US" altLang="en-US" sz="2000" b="1" dirty="0">
                <a:latin typeface="Courier New" charset="0"/>
              </a:rPr>
              <a:t> 10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b="1" dirty="0">
                <a:solidFill>
                  <a:srgbClr val="C00000"/>
                </a:solidFill>
              </a:rPr>
              <a:t>Note:</a:t>
            </a:r>
            <a:r>
              <a:rPr lang="en-US" altLang="en-US" dirty="0"/>
              <a:t> </a:t>
            </a:r>
          </a:p>
          <a:p>
            <a:pPr lvl="1">
              <a:buFont typeface="Wingdings" charset="2"/>
              <a:buChar char="§"/>
            </a:pPr>
            <a:r>
              <a:rPr lang="en-US" altLang="en-US" dirty="0"/>
              <a:t>All initializers become </a:t>
            </a:r>
            <a:r>
              <a:rPr lang="en-US" altLang="en-US" b="1" dirty="0">
                <a:solidFill>
                  <a:schemeClr val="accent3"/>
                </a:solidFill>
              </a:rPr>
              <a:t>binary data </a:t>
            </a:r>
            <a:r>
              <a:rPr lang="en-US" altLang="en-US" dirty="0"/>
              <a:t>in memory</a:t>
            </a:r>
          </a:p>
          <a:p>
            <a:pPr lvl="1">
              <a:buFont typeface="Wingdings" charset="2"/>
              <a:buChar char="§"/>
            </a:pPr>
            <a:r>
              <a:rPr lang="en-US" sz="2600" dirty="0"/>
              <a:t>At least </a:t>
            </a:r>
            <a:r>
              <a:rPr lang="en-US" sz="2600" b="1" dirty="0">
                <a:solidFill>
                  <a:schemeClr val="accent3"/>
                </a:solidFill>
              </a:rPr>
              <a:t>one initializer is required </a:t>
            </a:r>
            <a:r>
              <a:rPr lang="en-US" sz="2600" dirty="0"/>
              <a:t>in a data definition, even if it is </a:t>
            </a:r>
            <a:r>
              <a:rPr lang="en-US" sz="2600" u="sng" dirty="0"/>
              <a:t>zero</a:t>
            </a:r>
            <a:r>
              <a:rPr lang="en-US" sz="2600" dirty="0"/>
              <a:t>.</a:t>
            </a:r>
          </a:p>
          <a:p>
            <a:pPr lvl="1">
              <a:buFont typeface="Wingdings" charset="2"/>
              <a:buChar char="§"/>
            </a:pPr>
            <a:r>
              <a:rPr lang="en-US" dirty="0">
                <a:solidFill>
                  <a:schemeClr val="accent3"/>
                </a:solidFill>
              </a:rPr>
              <a:t>Additional initializers</a:t>
            </a:r>
            <a:r>
              <a:rPr lang="en-US" dirty="0"/>
              <a:t>, if any, </a:t>
            </a:r>
            <a:r>
              <a:rPr lang="en-US" b="1" dirty="0">
                <a:solidFill>
                  <a:schemeClr val="accent3"/>
                </a:solidFill>
              </a:rPr>
              <a:t>are separated by commas</a:t>
            </a:r>
            <a:r>
              <a:rPr lang="en-US" dirty="0"/>
              <a:t>.</a:t>
            </a:r>
          </a:p>
          <a:p>
            <a:pPr lvl="1">
              <a:buFont typeface="Wingdings" charset="2"/>
              <a:buChar char="§"/>
            </a:pPr>
            <a:r>
              <a:rPr lang="en-US" dirty="0"/>
              <a:t>If you prefer to </a:t>
            </a:r>
            <a:r>
              <a:rPr lang="en-US" dirty="0">
                <a:solidFill>
                  <a:schemeClr val="accent3"/>
                </a:solidFill>
              </a:rPr>
              <a:t>leave the variable uninitialized </a:t>
            </a:r>
            <a:r>
              <a:rPr lang="en-US" dirty="0"/>
              <a:t>(assigned </a:t>
            </a:r>
            <a:r>
              <a:rPr lang="en-US" b="1" dirty="0">
                <a:solidFill>
                  <a:srgbClr val="00B050"/>
                </a:solidFill>
              </a:rPr>
              <a:t>a random value</a:t>
            </a:r>
            <a:r>
              <a:rPr lang="en-US" b="1" dirty="0">
                <a:solidFill>
                  <a:schemeClr val="accent3"/>
                </a:solidFill>
              </a:rPr>
              <a:t>), </a:t>
            </a:r>
            <a:r>
              <a:rPr lang="en-US" dirty="0">
                <a:solidFill>
                  <a:schemeClr val="tx1"/>
                </a:solidFill>
              </a:rPr>
              <a:t>the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>
                <a:solidFill>
                  <a:srgbClr val="C00000"/>
                </a:solidFill>
              </a:rPr>
              <a:t>?</a:t>
            </a:r>
            <a:r>
              <a:rPr lang="en-US" b="1" dirty="0">
                <a:solidFill>
                  <a:schemeClr val="accent3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symbol </a:t>
            </a:r>
            <a:r>
              <a:rPr lang="en-US" dirty="0"/>
              <a:t>can be used as the initializer.</a:t>
            </a:r>
          </a:p>
          <a:p>
            <a:pPr lvl="1">
              <a:buFont typeface="Wingdings" charset="2"/>
              <a:buChar char="§"/>
            </a:pPr>
            <a:endParaRPr lang="en-US" dirty="0"/>
          </a:p>
          <a:p>
            <a:pPr lvl="1">
              <a:buFont typeface="Wingdings" charset="2"/>
              <a:buChar char="§"/>
            </a:pPr>
            <a:endParaRPr lang="en-US" altLang="en-US" dirty="0"/>
          </a:p>
        </p:txBody>
      </p:sp>
      <p:sp>
        <p:nvSpPr>
          <p:cNvPr id="31750" name="Line 4"/>
          <p:cNvSpPr>
            <a:spLocks noChangeShapeType="1"/>
          </p:cNvSpPr>
          <p:nvPr/>
        </p:nvSpPr>
        <p:spPr bwMode="auto">
          <a:xfrm>
            <a:off x="4003116" y="3352293"/>
            <a:ext cx="167640" cy="580135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tIns="137160" bIns="137160">
            <a:spAutoFit/>
          </a:bodyPr>
          <a:lstStyle/>
          <a:p>
            <a:endParaRPr lang="en-US"/>
          </a:p>
        </p:txBody>
      </p:sp>
      <p:sp>
        <p:nvSpPr>
          <p:cNvPr id="31751" name="Line 5"/>
          <p:cNvSpPr>
            <a:spLocks noChangeShapeType="1"/>
          </p:cNvSpPr>
          <p:nvPr/>
        </p:nvSpPr>
        <p:spPr bwMode="auto">
          <a:xfrm>
            <a:off x="4871796" y="3352800"/>
            <a:ext cx="167640" cy="594360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tIns="137160" bIns="137160">
            <a:spAutoFit/>
          </a:bodyPr>
          <a:lstStyle/>
          <a:p>
            <a:endParaRPr lang="en-US"/>
          </a:p>
        </p:txBody>
      </p:sp>
      <p:sp>
        <p:nvSpPr>
          <p:cNvPr id="31752" name="Line 6"/>
          <p:cNvSpPr>
            <a:spLocks noChangeShapeType="1"/>
          </p:cNvSpPr>
          <p:nvPr/>
        </p:nvSpPr>
        <p:spPr bwMode="auto">
          <a:xfrm flipH="1">
            <a:off x="5814781" y="3336620"/>
            <a:ext cx="76200" cy="566777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tIns="137160" bIns="13716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35839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E9BA342D-1D36-8D4E-AF1E-CA8EEAFD8448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54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3414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z="3200" dirty="0"/>
              <a:t>Defining Data: </a:t>
            </a:r>
            <a:r>
              <a:rPr lang="en-US" sz="3200" b="1" dirty="0">
                <a:solidFill>
                  <a:schemeClr val="accent3"/>
                </a:solidFill>
              </a:rPr>
              <a:t>Adding a Variable to the </a:t>
            </a:r>
            <a:r>
              <a:rPr lang="en-US" sz="3200" b="1" dirty="0" err="1">
                <a:solidFill>
                  <a:schemeClr val="accent3"/>
                </a:solidFill>
              </a:rPr>
              <a:t>AddTwo</a:t>
            </a:r>
            <a:r>
              <a:rPr lang="en-US" sz="3200" b="1" dirty="0">
                <a:solidFill>
                  <a:schemeClr val="accent3"/>
                </a:solidFill>
              </a:rPr>
              <a:t> Program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3261358" y="1870825"/>
            <a:ext cx="6065522" cy="4425015"/>
            <a:chOff x="1097279" y="2031013"/>
            <a:chExt cx="5530519" cy="4611334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97280" y="2031013"/>
              <a:ext cx="5530518" cy="3242028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97279" y="5326117"/>
              <a:ext cx="3402330" cy="1316230"/>
            </a:xfrm>
            <a:prstGeom prst="rect">
              <a:avLst/>
            </a:prstGeom>
          </p:spPr>
        </p:pic>
      </p:grpSp>
      <p:sp>
        <p:nvSpPr>
          <p:cNvPr id="6" name="TextBox 5"/>
          <p:cNvSpPr txBox="1"/>
          <p:nvPr/>
        </p:nvSpPr>
        <p:spPr>
          <a:xfrm>
            <a:off x="9444800" y="3639702"/>
            <a:ext cx="2015680" cy="64633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Use Visual Studio to run </a:t>
            </a:r>
            <a:r>
              <a:rPr lang="en-US">
                <a:solidFill>
                  <a:srgbClr val="FF0000"/>
                </a:solidFill>
              </a:rPr>
              <a:t>this program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181553" y="3564250"/>
            <a:ext cx="1514410" cy="4915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369882" y="5223412"/>
            <a:ext cx="1514410" cy="2293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119338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1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9E1D35E5-3707-F946-B412-538D732D644F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55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9216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4000" dirty="0"/>
              <a:t>Defining Data: </a:t>
            </a:r>
            <a:r>
              <a:rPr lang="en-US" altLang="en-US" sz="4000" b="1" dirty="0">
                <a:solidFill>
                  <a:schemeClr val="accent3"/>
                </a:solidFill>
              </a:rPr>
              <a:t>Defining BYTE and SBYTE Data</a:t>
            </a:r>
          </a:p>
        </p:txBody>
      </p:sp>
      <p:sp>
        <p:nvSpPr>
          <p:cNvPr id="32773" name="Text Box 3"/>
          <p:cNvSpPr txBox="1">
            <a:spLocks noChangeArrowheads="1"/>
          </p:cNvSpPr>
          <p:nvPr/>
        </p:nvSpPr>
        <p:spPr bwMode="auto">
          <a:xfrm>
            <a:off x="2133600" y="2248397"/>
            <a:ext cx="7696200" cy="2362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tIns="228600" bIns="228600"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+mn-lt"/>
              </a:rPr>
              <a:t>value1 </a:t>
            </a:r>
            <a:r>
              <a:rPr lang="en-US" altLang="en-US" sz="1800" dirty="0">
                <a:solidFill>
                  <a:schemeClr val="accent3"/>
                </a:solidFill>
                <a:latin typeface="+mn-lt"/>
              </a:rPr>
              <a:t>BYTE</a:t>
            </a:r>
            <a:r>
              <a:rPr lang="en-US" altLang="en-US" sz="1800" dirty="0">
                <a:latin typeface="+mn-lt"/>
              </a:rPr>
              <a:t> 'A'	; character constant</a:t>
            </a:r>
          </a:p>
          <a:p>
            <a:pPr eaLnBrk="1" hangingPunct="1">
              <a:lnSpc>
                <a:spcPct val="8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+mn-lt"/>
              </a:rPr>
              <a:t>value2 </a:t>
            </a:r>
            <a:r>
              <a:rPr lang="en-US" altLang="en-US" sz="1800" dirty="0">
                <a:solidFill>
                  <a:schemeClr val="accent3"/>
                </a:solidFill>
                <a:latin typeface="+mn-lt"/>
              </a:rPr>
              <a:t>BYTE</a:t>
            </a:r>
            <a:r>
              <a:rPr lang="en-US" altLang="en-US" sz="1800" dirty="0">
                <a:latin typeface="+mn-lt"/>
              </a:rPr>
              <a:t> 0	; smallest unsigned byte</a:t>
            </a:r>
          </a:p>
          <a:p>
            <a:pPr eaLnBrk="1" hangingPunct="1">
              <a:lnSpc>
                <a:spcPct val="8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+mn-lt"/>
              </a:rPr>
              <a:t>value3 </a:t>
            </a:r>
            <a:r>
              <a:rPr lang="en-US" altLang="en-US" sz="1800" dirty="0">
                <a:solidFill>
                  <a:schemeClr val="accent3"/>
                </a:solidFill>
                <a:latin typeface="+mn-lt"/>
              </a:rPr>
              <a:t>BYTE</a:t>
            </a:r>
            <a:r>
              <a:rPr lang="en-US" altLang="en-US" sz="1800" dirty="0">
                <a:latin typeface="+mn-lt"/>
              </a:rPr>
              <a:t> 255	; largest unsigned byte</a:t>
            </a:r>
          </a:p>
          <a:p>
            <a:pPr eaLnBrk="1" hangingPunct="1">
              <a:lnSpc>
                <a:spcPct val="8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+mn-lt"/>
              </a:rPr>
              <a:t>value4 </a:t>
            </a:r>
            <a:r>
              <a:rPr lang="en-US" altLang="en-US" sz="1800" dirty="0">
                <a:solidFill>
                  <a:schemeClr val="accent3"/>
                </a:solidFill>
                <a:latin typeface="+mn-lt"/>
              </a:rPr>
              <a:t>SBYTE</a:t>
            </a:r>
            <a:r>
              <a:rPr lang="en-US" altLang="en-US" sz="1800" dirty="0">
                <a:latin typeface="+mn-lt"/>
              </a:rPr>
              <a:t> -128	; smallest signed byte</a:t>
            </a:r>
          </a:p>
          <a:p>
            <a:pPr eaLnBrk="1" hangingPunct="1">
              <a:lnSpc>
                <a:spcPct val="8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+mn-lt"/>
              </a:rPr>
              <a:t>value5 </a:t>
            </a:r>
            <a:r>
              <a:rPr lang="en-US" altLang="en-US" sz="1800" dirty="0">
                <a:solidFill>
                  <a:schemeClr val="accent3"/>
                </a:solidFill>
                <a:latin typeface="+mn-lt"/>
              </a:rPr>
              <a:t>SBYTE</a:t>
            </a:r>
            <a:r>
              <a:rPr lang="en-US" altLang="en-US" sz="1800" dirty="0">
                <a:latin typeface="+mn-lt"/>
              </a:rPr>
              <a:t> +127	; largest signed byte</a:t>
            </a:r>
          </a:p>
          <a:p>
            <a:pPr eaLnBrk="1" hangingPunct="1">
              <a:lnSpc>
                <a:spcPct val="8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+mn-lt"/>
              </a:rPr>
              <a:t>value6 </a:t>
            </a:r>
            <a:r>
              <a:rPr lang="en-US" altLang="en-US" sz="1800" dirty="0">
                <a:solidFill>
                  <a:schemeClr val="accent3"/>
                </a:solidFill>
                <a:latin typeface="+mn-lt"/>
              </a:rPr>
              <a:t>BYTE</a:t>
            </a:r>
            <a:r>
              <a:rPr lang="en-US" altLang="en-US" sz="1800" dirty="0">
                <a:latin typeface="+mn-lt"/>
              </a:rPr>
              <a:t> ?	; uninitialized byte</a:t>
            </a:r>
          </a:p>
        </p:txBody>
      </p:sp>
      <p:sp>
        <p:nvSpPr>
          <p:cNvPr id="32774" name="Text Box 4"/>
          <p:cNvSpPr txBox="1">
            <a:spLocks noChangeArrowheads="1"/>
          </p:cNvSpPr>
          <p:nvPr/>
        </p:nvSpPr>
        <p:spPr bwMode="auto">
          <a:xfrm>
            <a:off x="1192539" y="1803276"/>
            <a:ext cx="7391400" cy="6001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tIns="137160" bIns="137160">
            <a:spAutoFit/>
          </a:bodyPr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marL="342900" indent="-342900" eaLnBrk="1" hangingPunct="1">
              <a:spcBef>
                <a:spcPct val="50000"/>
              </a:spcBef>
              <a:buClrTx/>
              <a:buFont typeface="Arial" charset="0"/>
              <a:buChar char="•"/>
            </a:pPr>
            <a:r>
              <a:rPr lang="en-US" altLang="en-US" sz="2100">
                <a:latin typeface="+mn-lt"/>
              </a:rPr>
              <a:t>Each of the following defines a single byte of storage:</a:t>
            </a:r>
          </a:p>
        </p:txBody>
      </p:sp>
      <p:sp>
        <p:nvSpPr>
          <p:cNvPr id="92165" name="Text Box 5"/>
          <p:cNvSpPr txBox="1">
            <a:spLocks noChangeArrowheads="1"/>
          </p:cNvSpPr>
          <p:nvPr/>
        </p:nvSpPr>
        <p:spPr bwMode="auto">
          <a:xfrm>
            <a:off x="1942610" y="4842693"/>
            <a:ext cx="8777990" cy="1384995"/>
          </a:xfrm>
          <a:prstGeom prst="rect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tIns="137160" bIns="137160">
            <a:spAutoFit/>
          </a:bodyPr>
          <a:lstStyle>
            <a:lvl1pPr marL="227013" indent="-227013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</a:pPr>
            <a:r>
              <a:rPr lang="en-US" altLang="en-US" sz="1600">
                <a:latin typeface="+mn-lt"/>
              </a:rPr>
              <a:t>MASM does not prevent you from initializing a BYTE with a negative value, but it's considered poor style.</a:t>
            </a:r>
          </a:p>
          <a:p>
            <a:pPr eaLnBrk="1" hangingPunct="1">
              <a:spcBef>
                <a:spcPct val="50000"/>
              </a:spcBef>
              <a:buClrTx/>
            </a:pPr>
            <a:r>
              <a:rPr lang="en-US" altLang="en-US" sz="1600" dirty="0">
                <a:latin typeface="+mn-lt"/>
              </a:rPr>
              <a:t>If you declare a SBYTE variable, the Microsoft debugger will automatically display its value in decimal with a leading sign.</a:t>
            </a:r>
          </a:p>
        </p:txBody>
      </p:sp>
    </p:spTree>
    <p:extLst>
      <p:ext uri="{BB962C8B-B14F-4D97-AF65-F5344CB8AC3E}">
        <p14:creationId xmlns:p14="http://schemas.microsoft.com/office/powerpoint/2010/main" val="479639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165" grpId="0" animBg="1" autoUpdateAnimBg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5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6EC465AD-3251-BF4D-9CB1-E5650446E4A9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56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07522" name="Rectangle 1026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4000" dirty="0"/>
              <a:t>Defining Data: </a:t>
            </a:r>
            <a:r>
              <a:rPr lang="en-US" altLang="en-US" sz="4000" b="1" dirty="0">
                <a:solidFill>
                  <a:schemeClr val="accent3"/>
                </a:solidFill>
              </a:rPr>
              <a:t>Defining Byte Arrays</a:t>
            </a:r>
          </a:p>
        </p:txBody>
      </p:sp>
      <p:sp>
        <p:nvSpPr>
          <p:cNvPr id="33797" name="Text Box 1027"/>
          <p:cNvSpPr txBox="1">
            <a:spLocks noChangeArrowheads="1"/>
          </p:cNvSpPr>
          <p:nvPr/>
        </p:nvSpPr>
        <p:spPr bwMode="auto">
          <a:xfrm>
            <a:off x="3125787" y="2478943"/>
            <a:ext cx="5943600" cy="29533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tIns="228600" bIns="228600"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2000" dirty="0">
                <a:latin typeface="+mn-lt"/>
              </a:rPr>
              <a:t>list1 </a:t>
            </a:r>
            <a:r>
              <a:rPr lang="en-US" altLang="en-US" sz="2000" dirty="0">
                <a:solidFill>
                  <a:schemeClr val="accent3"/>
                </a:solidFill>
                <a:latin typeface="+mn-lt"/>
              </a:rPr>
              <a:t>BYTE</a:t>
            </a:r>
            <a:r>
              <a:rPr lang="en-US" altLang="en-US" sz="2000" dirty="0">
                <a:latin typeface="+mn-lt"/>
              </a:rPr>
              <a:t> 10,20,30,40</a:t>
            </a:r>
          </a:p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en-US" sz="2000" dirty="0">
                <a:latin typeface="+mn-lt"/>
              </a:rPr>
              <a:t>list2 </a:t>
            </a:r>
            <a:r>
              <a:rPr lang="en-US" altLang="en-US" sz="2000" dirty="0">
                <a:solidFill>
                  <a:schemeClr val="accent3"/>
                </a:solidFill>
                <a:latin typeface="+mn-lt"/>
              </a:rPr>
              <a:t>BYTE</a:t>
            </a:r>
            <a:r>
              <a:rPr lang="en-US" altLang="en-US" sz="2000" dirty="0">
                <a:latin typeface="+mn-lt"/>
              </a:rPr>
              <a:t> 10,20,30,40</a:t>
            </a:r>
          </a:p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en-US" sz="2000" dirty="0">
                <a:latin typeface="+mn-lt"/>
              </a:rPr>
              <a:t>        </a:t>
            </a:r>
            <a:r>
              <a:rPr lang="en-US" altLang="en-US" sz="2000" dirty="0">
                <a:solidFill>
                  <a:schemeClr val="accent3"/>
                </a:solidFill>
                <a:latin typeface="+mn-lt"/>
              </a:rPr>
              <a:t>BYTE</a:t>
            </a:r>
            <a:r>
              <a:rPr lang="en-US" altLang="en-US" sz="2000" dirty="0">
                <a:latin typeface="+mn-lt"/>
              </a:rPr>
              <a:t> 50,60,70,80</a:t>
            </a:r>
          </a:p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en-US" sz="2000" dirty="0">
                <a:latin typeface="+mn-lt"/>
              </a:rPr>
              <a:t>        </a:t>
            </a:r>
            <a:r>
              <a:rPr lang="en-US" altLang="en-US" sz="2000" dirty="0">
                <a:solidFill>
                  <a:schemeClr val="accent3"/>
                </a:solidFill>
                <a:latin typeface="+mn-lt"/>
              </a:rPr>
              <a:t>BYTE</a:t>
            </a:r>
            <a:r>
              <a:rPr lang="en-US" altLang="en-US" sz="2000" dirty="0">
                <a:latin typeface="+mn-lt"/>
              </a:rPr>
              <a:t> 81,82,83,84</a:t>
            </a:r>
          </a:p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en-US" sz="2000" dirty="0">
                <a:latin typeface="+mn-lt"/>
              </a:rPr>
              <a:t>list3 </a:t>
            </a:r>
            <a:r>
              <a:rPr lang="en-US" altLang="en-US" sz="2000" dirty="0">
                <a:solidFill>
                  <a:schemeClr val="accent3"/>
                </a:solidFill>
                <a:latin typeface="+mn-lt"/>
              </a:rPr>
              <a:t>BYTE</a:t>
            </a:r>
            <a:r>
              <a:rPr lang="en-US" altLang="en-US" sz="2000" dirty="0">
                <a:latin typeface="+mn-lt"/>
              </a:rPr>
              <a:t> ?,</a:t>
            </a:r>
            <a:r>
              <a:rPr lang="en-US" altLang="en-US" sz="2000" dirty="0">
                <a:solidFill>
                  <a:schemeClr val="accent3"/>
                </a:solidFill>
                <a:latin typeface="+mn-lt"/>
              </a:rPr>
              <a:t>32</a:t>
            </a:r>
            <a:r>
              <a:rPr lang="en-US" altLang="en-US" sz="2000" dirty="0">
                <a:latin typeface="+mn-lt"/>
              </a:rPr>
              <a:t>,</a:t>
            </a:r>
            <a:r>
              <a:rPr lang="en-US" altLang="en-US" sz="2000" dirty="0">
                <a:solidFill>
                  <a:srgbClr val="C00000"/>
                </a:solidFill>
                <a:latin typeface="+mn-lt"/>
              </a:rPr>
              <a:t>41h</a:t>
            </a:r>
            <a:r>
              <a:rPr lang="en-US" altLang="en-US" sz="2000" dirty="0">
                <a:latin typeface="+mn-lt"/>
              </a:rPr>
              <a:t>,</a:t>
            </a:r>
            <a:r>
              <a:rPr lang="en-US" altLang="en-US" sz="2000" dirty="0">
                <a:solidFill>
                  <a:srgbClr val="00B050"/>
                </a:solidFill>
                <a:latin typeface="+mn-lt"/>
              </a:rPr>
              <a:t>00100010b</a:t>
            </a:r>
          </a:p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en-US" sz="2000" dirty="0">
                <a:latin typeface="+mn-lt"/>
              </a:rPr>
              <a:t>list4 </a:t>
            </a:r>
            <a:r>
              <a:rPr lang="en-US" altLang="en-US" sz="2000" dirty="0">
                <a:solidFill>
                  <a:schemeClr val="accent3"/>
                </a:solidFill>
                <a:latin typeface="+mn-lt"/>
              </a:rPr>
              <a:t>BYTE</a:t>
            </a:r>
            <a:r>
              <a:rPr lang="en-US" altLang="en-US" sz="2000" dirty="0">
                <a:latin typeface="+mn-lt"/>
              </a:rPr>
              <a:t> 0Ah,20h,</a:t>
            </a:r>
            <a:r>
              <a:rPr lang="en-US" altLang="en-US" sz="2000" dirty="0">
                <a:solidFill>
                  <a:srgbClr val="00B050"/>
                </a:solidFill>
                <a:latin typeface="+mn-lt"/>
              </a:rPr>
              <a:t>‘A’</a:t>
            </a:r>
            <a:r>
              <a:rPr lang="en-US" altLang="en-US" sz="2000" dirty="0">
                <a:latin typeface="+mn-lt"/>
              </a:rPr>
              <a:t>,22h</a:t>
            </a:r>
          </a:p>
        </p:txBody>
      </p:sp>
      <p:sp>
        <p:nvSpPr>
          <p:cNvPr id="33798" name="Text Box 1028"/>
          <p:cNvSpPr txBox="1">
            <a:spLocks noChangeArrowheads="1"/>
          </p:cNvSpPr>
          <p:nvPr/>
        </p:nvSpPr>
        <p:spPr bwMode="auto">
          <a:xfrm>
            <a:off x="1178549" y="1844040"/>
            <a:ext cx="7391400" cy="661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tIns="137160" bIns="137160">
            <a:spAutoFit/>
          </a:bodyPr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marL="342900" indent="-342900" eaLnBrk="1" hangingPunct="1">
              <a:spcBef>
                <a:spcPct val="50000"/>
              </a:spcBef>
              <a:buClrTx/>
              <a:buFont typeface="Arial" charset="0"/>
              <a:buChar char="•"/>
            </a:pPr>
            <a:r>
              <a:rPr lang="en-US" altLang="en-US" sz="2500" dirty="0">
                <a:latin typeface="+mn-lt"/>
              </a:rPr>
              <a:t>Examples that use multiple initializers:</a:t>
            </a:r>
          </a:p>
        </p:txBody>
      </p:sp>
    </p:spTree>
    <p:extLst>
      <p:ext uri="{BB962C8B-B14F-4D97-AF65-F5344CB8AC3E}">
        <p14:creationId xmlns:p14="http://schemas.microsoft.com/office/powerpoint/2010/main" val="390734049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6A961FE5-F722-3A4E-9AFA-453CC1C68324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57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0957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4000" dirty="0"/>
              <a:t>Defining Data: </a:t>
            </a:r>
            <a:r>
              <a:rPr lang="en-US" altLang="en-US" sz="4000" b="1" dirty="0">
                <a:solidFill>
                  <a:schemeClr val="accent3"/>
                </a:solidFill>
              </a:rPr>
              <a:t>Defining Strings</a:t>
            </a:r>
          </a:p>
        </p:txBody>
      </p:sp>
      <p:sp>
        <p:nvSpPr>
          <p:cNvPr id="3482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0" y="1874026"/>
            <a:ext cx="7772400" cy="1828800"/>
          </a:xfrm>
        </p:spPr>
        <p:txBody>
          <a:bodyPr/>
          <a:lstStyle/>
          <a:p>
            <a:pPr eaLnBrk="1" hangingPunct="1">
              <a:buFont typeface="Arial" charset="0"/>
              <a:buChar char="•"/>
            </a:pPr>
            <a:r>
              <a:rPr lang="en-US" altLang="en-US" dirty="0"/>
              <a:t> A </a:t>
            </a:r>
            <a:r>
              <a:rPr lang="en-US" altLang="en-US" b="1" dirty="0">
                <a:solidFill>
                  <a:schemeClr val="accent3"/>
                </a:solidFill>
              </a:rPr>
              <a:t>string</a:t>
            </a:r>
            <a:r>
              <a:rPr lang="en-US" altLang="en-US" dirty="0"/>
              <a:t> is implemented as </a:t>
            </a:r>
            <a:r>
              <a:rPr lang="en-US" altLang="en-US" u="sng" dirty="0"/>
              <a:t>an array of characters</a:t>
            </a:r>
          </a:p>
          <a:p>
            <a:pPr lvl="1" eaLnBrk="1" hangingPunct="1"/>
            <a:r>
              <a:rPr lang="en-US" altLang="en-US" sz="2000" dirty="0"/>
              <a:t>For convenience, it is usually enclosed in quotation marks</a:t>
            </a:r>
          </a:p>
          <a:p>
            <a:pPr lvl="1" eaLnBrk="1" hangingPunct="1"/>
            <a:r>
              <a:rPr lang="en-US" altLang="en-US" sz="2000" dirty="0"/>
              <a:t>It often will be </a:t>
            </a:r>
            <a:r>
              <a:rPr lang="en-US" altLang="en-US" sz="2000" dirty="0">
                <a:solidFill>
                  <a:srgbClr val="C00000"/>
                </a:solidFill>
              </a:rPr>
              <a:t>null-terminated</a:t>
            </a:r>
          </a:p>
          <a:p>
            <a:pPr eaLnBrk="1" hangingPunct="1"/>
            <a:r>
              <a:rPr lang="en-US" altLang="en-US" b="1" dirty="0">
                <a:solidFill>
                  <a:schemeClr val="accent3"/>
                </a:solidFill>
              </a:rPr>
              <a:t>      Examples:</a:t>
            </a:r>
          </a:p>
        </p:txBody>
      </p:sp>
      <p:sp>
        <p:nvSpPr>
          <p:cNvPr id="34822" name="Text Box 4"/>
          <p:cNvSpPr txBox="1">
            <a:spLocks noChangeArrowheads="1"/>
          </p:cNvSpPr>
          <p:nvPr/>
        </p:nvSpPr>
        <p:spPr bwMode="auto">
          <a:xfrm>
            <a:off x="2683910" y="3605333"/>
            <a:ext cx="7315200" cy="144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tIns="228600" bIns="228600"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lnSpc>
                <a:spcPct val="7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2000" dirty="0">
                <a:latin typeface="+mn-lt"/>
              </a:rPr>
              <a:t>str1 </a:t>
            </a:r>
            <a:r>
              <a:rPr lang="en-US" altLang="en-US" sz="2000" dirty="0">
                <a:solidFill>
                  <a:schemeClr val="accent3"/>
                </a:solidFill>
                <a:latin typeface="+mn-lt"/>
              </a:rPr>
              <a:t>BYTE</a:t>
            </a:r>
            <a:r>
              <a:rPr lang="en-US" altLang="en-US" sz="2000" dirty="0">
                <a:latin typeface="+mn-lt"/>
              </a:rPr>
              <a:t> "Enter your name",</a:t>
            </a:r>
            <a:r>
              <a:rPr lang="en-US" altLang="en-US" sz="2000" dirty="0">
                <a:solidFill>
                  <a:srgbClr val="C00000"/>
                </a:solidFill>
                <a:latin typeface="+mn-lt"/>
              </a:rPr>
              <a:t>0</a:t>
            </a:r>
            <a:r>
              <a:rPr lang="en-US" altLang="en-US" sz="2000" dirty="0">
                <a:solidFill>
                  <a:schemeClr val="accent3"/>
                </a:solidFill>
                <a:latin typeface="+mn-lt"/>
              </a:rPr>
              <a:t> </a:t>
            </a:r>
            <a:r>
              <a:rPr lang="en-US" altLang="en-US" sz="2000" dirty="0">
                <a:solidFill>
                  <a:srgbClr val="C00000"/>
                </a:solidFill>
                <a:latin typeface="+mn-lt"/>
              </a:rPr>
              <a:t>     </a:t>
            </a:r>
          </a:p>
          <a:p>
            <a:pPr eaLnBrk="1" hangingPunct="1">
              <a:lnSpc>
                <a:spcPct val="7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2000" dirty="0">
                <a:latin typeface="+mn-lt"/>
              </a:rPr>
              <a:t>str2 </a:t>
            </a:r>
            <a:r>
              <a:rPr lang="en-US" altLang="en-US" sz="2000" dirty="0">
                <a:solidFill>
                  <a:schemeClr val="accent3"/>
                </a:solidFill>
                <a:latin typeface="+mn-lt"/>
              </a:rPr>
              <a:t>BYTE</a:t>
            </a:r>
            <a:r>
              <a:rPr lang="en-US" altLang="en-US" sz="2000" dirty="0">
                <a:latin typeface="+mn-lt"/>
              </a:rPr>
              <a:t> 'Error: halting program',</a:t>
            </a:r>
            <a:r>
              <a:rPr lang="en-US" altLang="en-US" sz="2000" dirty="0">
                <a:solidFill>
                  <a:srgbClr val="C00000"/>
                </a:solidFill>
                <a:latin typeface="+mn-lt"/>
              </a:rPr>
              <a:t>0</a:t>
            </a:r>
          </a:p>
          <a:p>
            <a:pPr eaLnBrk="1" hangingPunct="1">
              <a:lnSpc>
                <a:spcPct val="70000"/>
              </a:lnSpc>
              <a:spcBef>
                <a:spcPct val="50000"/>
              </a:spcBef>
              <a:buClrTx/>
              <a:buFontTx/>
              <a:buNone/>
            </a:pPr>
            <a:endParaRPr lang="en-US" altLang="en-US" sz="2000" dirty="0">
              <a:latin typeface="+mn-lt"/>
            </a:endParaRPr>
          </a:p>
          <a:p>
            <a:pPr eaLnBrk="1" hangingPunct="1">
              <a:lnSpc>
                <a:spcPct val="70000"/>
              </a:lnSpc>
              <a:spcBef>
                <a:spcPct val="50000"/>
              </a:spcBef>
              <a:buClrTx/>
              <a:buFontTx/>
              <a:buNone/>
            </a:pPr>
            <a:endParaRPr lang="en-US" altLang="en-US" sz="2000" dirty="0">
              <a:latin typeface="+mn-lt"/>
            </a:endParaRPr>
          </a:p>
          <a:p>
            <a:pPr eaLnBrk="1" hangingPunct="1">
              <a:lnSpc>
                <a:spcPct val="7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2000" dirty="0">
                <a:latin typeface="+mn-lt"/>
              </a:rPr>
              <a:t>               str3 </a:t>
            </a:r>
            <a:r>
              <a:rPr lang="en-US" altLang="en-US" sz="2000" dirty="0">
                <a:solidFill>
                  <a:schemeClr val="accent3"/>
                </a:solidFill>
                <a:latin typeface="+mn-lt"/>
              </a:rPr>
              <a:t>BYTE</a:t>
            </a:r>
            <a:r>
              <a:rPr lang="en-US" altLang="en-US" sz="2000" dirty="0">
                <a:latin typeface="+mn-lt"/>
              </a:rPr>
              <a:t> 'A','E','I','O','U'</a:t>
            </a:r>
          </a:p>
        </p:txBody>
      </p:sp>
    </p:spTree>
    <p:extLst>
      <p:ext uri="{BB962C8B-B14F-4D97-AF65-F5344CB8AC3E}">
        <p14:creationId xmlns:p14="http://schemas.microsoft.com/office/powerpoint/2010/main" val="194420828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64FC7715-B99B-634D-9CF5-F28664D37323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58</a:t>
            </a:fld>
            <a:endParaRPr lang="en-US" altLang="en-US" sz="1600" dirty="0">
              <a:latin typeface="Times New Roman" charset="0"/>
            </a:endParaRPr>
          </a:p>
        </p:txBody>
      </p:sp>
      <p:sp>
        <p:nvSpPr>
          <p:cNvPr id="1116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4000" dirty="0"/>
              <a:t>Defining Data: </a:t>
            </a:r>
            <a:r>
              <a:rPr lang="en-US" altLang="en-US" sz="4000" b="1" dirty="0">
                <a:solidFill>
                  <a:schemeClr val="accent3"/>
                </a:solidFill>
              </a:rPr>
              <a:t>Using the </a:t>
            </a:r>
            <a:r>
              <a:rPr lang="en-US" altLang="en-US" sz="4000" b="1" dirty="0">
                <a:solidFill>
                  <a:srgbClr val="C00000"/>
                </a:solidFill>
              </a:rPr>
              <a:t>DUP</a:t>
            </a:r>
            <a:r>
              <a:rPr lang="en-US" altLang="en-US" sz="4000" b="1" dirty="0">
                <a:solidFill>
                  <a:schemeClr val="accent3"/>
                </a:solidFill>
              </a:rPr>
              <a:t> Operator</a:t>
            </a:r>
          </a:p>
        </p:txBody>
      </p:sp>
      <p:sp>
        <p:nvSpPr>
          <p:cNvPr id="3789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86840" y="1920240"/>
            <a:ext cx="9585960" cy="1752600"/>
          </a:xfrm>
        </p:spPr>
        <p:txBody>
          <a:bodyPr>
            <a:normAutofit lnSpcReduction="10000"/>
          </a:bodyPr>
          <a:lstStyle/>
          <a:p>
            <a:pPr eaLnBrk="1" hangingPunct="1">
              <a:lnSpc>
                <a:spcPct val="150000"/>
              </a:lnSpc>
              <a:buFont typeface="Arial" charset="0"/>
              <a:buChar char="•"/>
            </a:pPr>
            <a:r>
              <a:rPr lang="en-US" altLang="en-US" dirty="0"/>
              <a:t> Use </a:t>
            </a:r>
            <a:r>
              <a:rPr lang="en-US" altLang="en-US" b="1" dirty="0">
                <a:solidFill>
                  <a:schemeClr val="accent3"/>
                </a:solidFill>
              </a:rPr>
              <a:t>DUP</a:t>
            </a:r>
            <a:r>
              <a:rPr lang="en-US" altLang="en-US" dirty="0"/>
              <a:t> to </a:t>
            </a:r>
            <a:r>
              <a:rPr lang="en-US" altLang="en-US" u="sng" dirty="0"/>
              <a:t>allocate</a:t>
            </a:r>
            <a:r>
              <a:rPr lang="en-US" altLang="en-US" dirty="0"/>
              <a:t> (create space for) an </a:t>
            </a:r>
            <a:r>
              <a:rPr lang="en-US" altLang="en-US" u="sng" dirty="0"/>
              <a:t>array or string</a:t>
            </a:r>
            <a:r>
              <a:rPr lang="en-US" altLang="en-US" dirty="0"/>
              <a:t>. </a:t>
            </a:r>
          </a:p>
          <a:p>
            <a:pPr eaLnBrk="1" hangingPunct="1">
              <a:lnSpc>
                <a:spcPct val="150000"/>
              </a:lnSpc>
              <a:buFont typeface="Arial" charset="0"/>
              <a:buChar char="•"/>
            </a:pPr>
            <a:r>
              <a:rPr lang="en-US" altLang="en-US" dirty="0"/>
              <a:t> Syntax:                            </a:t>
            </a:r>
            <a:r>
              <a:rPr lang="en-US" altLang="en-US" i="1" dirty="0">
                <a:solidFill>
                  <a:schemeClr val="tx2"/>
                </a:solidFill>
              </a:rPr>
              <a:t>counter</a:t>
            </a:r>
            <a:r>
              <a:rPr lang="en-US" altLang="en-US" dirty="0">
                <a:solidFill>
                  <a:schemeClr val="tx2"/>
                </a:solidFill>
              </a:rPr>
              <a:t> </a:t>
            </a:r>
            <a:r>
              <a:rPr lang="en-US" altLang="en-US" b="1" dirty="0">
                <a:solidFill>
                  <a:schemeClr val="accent3"/>
                </a:solidFill>
              </a:rPr>
              <a:t>DUP ( </a:t>
            </a:r>
            <a:r>
              <a:rPr lang="en-US" altLang="en-US" b="1" i="1" dirty="0">
                <a:solidFill>
                  <a:schemeClr val="accent3"/>
                </a:solidFill>
              </a:rPr>
              <a:t>argument</a:t>
            </a:r>
            <a:r>
              <a:rPr lang="en-US" altLang="en-US" b="1" dirty="0">
                <a:solidFill>
                  <a:schemeClr val="accent3"/>
                </a:solidFill>
              </a:rPr>
              <a:t> )</a:t>
            </a:r>
          </a:p>
          <a:p>
            <a:pPr eaLnBrk="1" hangingPunct="1">
              <a:lnSpc>
                <a:spcPct val="150000"/>
              </a:lnSpc>
              <a:buFont typeface="Arial" charset="0"/>
              <a:buChar char="•"/>
            </a:pPr>
            <a:r>
              <a:rPr lang="en-US" altLang="en-US" i="1" dirty="0"/>
              <a:t> Counter</a:t>
            </a:r>
            <a:r>
              <a:rPr lang="en-US" altLang="en-US" dirty="0"/>
              <a:t> and </a:t>
            </a:r>
            <a:r>
              <a:rPr lang="en-US" altLang="en-US" i="1" dirty="0"/>
              <a:t>argument</a:t>
            </a:r>
            <a:r>
              <a:rPr lang="en-US" altLang="en-US" dirty="0"/>
              <a:t> must be constants or constant expressions</a:t>
            </a:r>
          </a:p>
        </p:txBody>
      </p:sp>
      <p:sp>
        <p:nvSpPr>
          <p:cNvPr id="37894" name="Text Box 4"/>
          <p:cNvSpPr txBox="1">
            <a:spLocks noChangeArrowheads="1"/>
          </p:cNvSpPr>
          <p:nvPr/>
        </p:nvSpPr>
        <p:spPr bwMode="auto">
          <a:xfrm>
            <a:off x="1598200" y="3856281"/>
            <a:ext cx="9403080" cy="23012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tIns="228600" bIns="228600"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var1 </a:t>
            </a:r>
            <a:r>
              <a:rPr lang="en-US" altLang="en-US" sz="1800" dirty="0">
                <a:solidFill>
                  <a:schemeClr val="accent3"/>
                </a:solidFill>
                <a:latin typeface="Courier New" charset="0"/>
              </a:rPr>
              <a:t>BYTE</a:t>
            </a:r>
            <a:r>
              <a:rPr lang="en-US" altLang="en-US" sz="1800" dirty="0">
                <a:latin typeface="Courier New" charset="0"/>
              </a:rPr>
              <a:t> 20 DUP(0)	; 20 bytes, all equal to zero</a:t>
            </a:r>
          </a:p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var2 </a:t>
            </a:r>
            <a:r>
              <a:rPr lang="en-US" altLang="en-US" sz="1800" dirty="0">
                <a:solidFill>
                  <a:schemeClr val="accent3"/>
                </a:solidFill>
                <a:latin typeface="Courier New" charset="0"/>
              </a:rPr>
              <a:t>BYTE</a:t>
            </a:r>
            <a:r>
              <a:rPr lang="en-US" altLang="en-US" sz="1800" dirty="0">
                <a:latin typeface="Courier New" charset="0"/>
              </a:rPr>
              <a:t> 20 DUP(?)	; 20 bytes, uninitialized</a:t>
            </a:r>
          </a:p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var3 </a:t>
            </a:r>
            <a:r>
              <a:rPr lang="en-US" altLang="en-US" sz="1800" dirty="0">
                <a:solidFill>
                  <a:schemeClr val="accent3"/>
                </a:solidFill>
                <a:latin typeface="Courier New" charset="0"/>
              </a:rPr>
              <a:t>BYTE</a:t>
            </a:r>
            <a:r>
              <a:rPr lang="en-US" altLang="en-US" sz="1800" dirty="0">
                <a:latin typeface="Courier New" charset="0"/>
              </a:rPr>
              <a:t> 4 DUP("STACK")   ; 20 bytes: "</a:t>
            </a:r>
            <a:r>
              <a:rPr lang="en-US" altLang="en-US" sz="1800" b="1" dirty="0">
                <a:solidFill>
                  <a:schemeClr val="accent3"/>
                </a:solidFill>
                <a:latin typeface="Courier New" charset="0"/>
              </a:rPr>
              <a:t>STACK</a:t>
            </a:r>
            <a:r>
              <a:rPr lang="en-US" altLang="en-US" sz="1800" b="1" dirty="0">
                <a:solidFill>
                  <a:srgbClr val="C00000"/>
                </a:solidFill>
                <a:latin typeface="Courier New" charset="0"/>
              </a:rPr>
              <a:t>STACK</a:t>
            </a:r>
            <a:r>
              <a:rPr lang="en-US" altLang="en-US" sz="1800" b="1" dirty="0">
                <a:solidFill>
                  <a:srgbClr val="00B050"/>
                </a:solidFill>
                <a:latin typeface="Courier New" charset="0"/>
              </a:rPr>
              <a:t>STACK</a:t>
            </a:r>
            <a:r>
              <a:rPr lang="en-US" altLang="en-US" sz="1800" b="1" dirty="0">
                <a:latin typeface="Courier New" charset="0"/>
              </a:rPr>
              <a:t>STACK</a:t>
            </a:r>
            <a:r>
              <a:rPr lang="en-US" altLang="en-US" sz="1800" dirty="0">
                <a:latin typeface="Courier New" charset="0"/>
              </a:rPr>
              <a:t>"</a:t>
            </a:r>
          </a:p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var4 </a:t>
            </a:r>
            <a:r>
              <a:rPr lang="en-US" altLang="en-US" sz="1800" dirty="0">
                <a:solidFill>
                  <a:schemeClr val="accent3"/>
                </a:solidFill>
                <a:latin typeface="Courier New" charset="0"/>
              </a:rPr>
              <a:t>BYTE</a:t>
            </a:r>
            <a:r>
              <a:rPr lang="en-US" altLang="en-US" sz="1800" dirty="0">
                <a:latin typeface="Courier New" charset="0"/>
              </a:rPr>
              <a:t> 10,</a:t>
            </a:r>
            <a:r>
              <a:rPr lang="en-US" altLang="en-US" sz="1800" b="1" dirty="0">
                <a:solidFill>
                  <a:srgbClr val="C00000"/>
                </a:solidFill>
                <a:latin typeface="Courier New" charset="0"/>
              </a:rPr>
              <a:t>3</a:t>
            </a:r>
            <a:r>
              <a:rPr lang="en-US" altLang="en-US" sz="1800" dirty="0">
                <a:latin typeface="Courier New" charset="0"/>
              </a:rPr>
              <a:t> DUP(0),20	; 5 bytes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001BFA9-C76F-E840-926F-73F27EA4B778}"/>
              </a:ext>
            </a:extLst>
          </p:cNvPr>
          <p:cNvSpPr/>
          <p:nvPr/>
        </p:nvSpPr>
        <p:spPr>
          <a:xfrm>
            <a:off x="5177642" y="3954483"/>
            <a:ext cx="5130140" cy="1721922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42340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5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8F7A0ACA-B11E-2E46-B615-CA224F8263CE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59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0854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4000" dirty="0"/>
              <a:t>Defining Data: </a:t>
            </a:r>
            <a:r>
              <a:rPr lang="en-US" altLang="en-US" sz="4000" b="1" dirty="0">
                <a:solidFill>
                  <a:schemeClr val="accent3"/>
                </a:solidFill>
              </a:rPr>
              <a:t>Defining </a:t>
            </a:r>
            <a:r>
              <a:rPr lang="en-US" altLang="en-US" sz="4000" b="1" u="sng" dirty="0">
                <a:solidFill>
                  <a:schemeClr val="accent3"/>
                </a:solidFill>
              </a:rPr>
              <a:t>WORD</a:t>
            </a:r>
            <a:r>
              <a:rPr lang="en-US" altLang="en-US" sz="4000" b="1" dirty="0">
                <a:solidFill>
                  <a:schemeClr val="accent3"/>
                </a:solidFill>
              </a:rPr>
              <a:t> and </a:t>
            </a:r>
            <a:r>
              <a:rPr lang="en-US" altLang="en-US" sz="4000" b="1" u="sng" dirty="0">
                <a:solidFill>
                  <a:schemeClr val="accent3"/>
                </a:solidFill>
              </a:rPr>
              <a:t>SWORD</a:t>
            </a:r>
            <a:r>
              <a:rPr lang="en-US" altLang="en-US" sz="4000" b="1" dirty="0">
                <a:solidFill>
                  <a:schemeClr val="accent3"/>
                </a:solidFill>
              </a:rPr>
              <a:t> Data</a:t>
            </a:r>
          </a:p>
        </p:txBody>
      </p:sp>
      <p:sp>
        <p:nvSpPr>
          <p:cNvPr id="3891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417320" y="2026920"/>
            <a:ext cx="7391400" cy="1371600"/>
          </a:xfrm>
        </p:spPr>
        <p:txBody>
          <a:bodyPr/>
          <a:lstStyle/>
          <a:p>
            <a:pPr eaLnBrk="1" hangingPunct="1">
              <a:buFont typeface="Arial" charset="0"/>
              <a:buChar char="•"/>
            </a:pPr>
            <a:r>
              <a:rPr lang="en-US" altLang="en-US" dirty="0"/>
              <a:t> Define storage for </a:t>
            </a:r>
            <a:r>
              <a:rPr lang="en-US" altLang="en-US" dirty="0">
                <a:solidFill>
                  <a:schemeClr val="accent3"/>
                </a:solidFill>
              </a:rPr>
              <a:t>16-bit integers</a:t>
            </a:r>
          </a:p>
          <a:p>
            <a:pPr lvl="1" eaLnBrk="1" hangingPunct="1"/>
            <a:r>
              <a:rPr lang="en-US" altLang="en-US" sz="2400" dirty="0"/>
              <a:t>or double characters</a:t>
            </a:r>
          </a:p>
          <a:p>
            <a:pPr lvl="1" eaLnBrk="1" hangingPunct="1"/>
            <a:r>
              <a:rPr lang="en-US" altLang="en-US" sz="2400" dirty="0"/>
              <a:t>single value or multiple values</a:t>
            </a:r>
          </a:p>
        </p:txBody>
      </p:sp>
      <p:sp>
        <p:nvSpPr>
          <p:cNvPr id="38918" name="Text Box 4"/>
          <p:cNvSpPr txBox="1">
            <a:spLocks noChangeArrowheads="1"/>
          </p:cNvSpPr>
          <p:nvPr/>
        </p:nvSpPr>
        <p:spPr bwMode="auto">
          <a:xfrm>
            <a:off x="2249487" y="3291840"/>
            <a:ext cx="7696200" cy="228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tIns="228600" bIns="228600"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lnSpc>
                <a:spcPct val="7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+mn-lt"/>
              </a:rPr>
              <a:t>word1  </a:t>
            </a:r>
            <a:r>
              <a:rPr lang="en-US" altLang="en-US" sz="1800" dirty="0">
                <a:solidFill>
                  <a:schemeClr val="accent3"/>
                </a:solidFill>
                <a:latin typeface="+mn-lt"/>
              </a:rPr>
              <a:t>WORD</a:t>
            </a:r>
            <a:r>
              <a:rPr lang="en-US" altLang="en-US" sz="1800" dirty="0">
                <a:latin typeface="+mn-lt"/>
              </a:rPr>
              <a:t>  65535 	; largest unsigned value</a:t>
            </a:r>
          </a:p>
          <a:p>
            <a:pPr eaLnBrk="1" hangingPunct="1">
              <a:lnSpc>
                <a:spcPct val="7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+mn-lt"/>
              </a:rPr>
              <a:t>word2  </a:t>
            </a:r>
            <a:r>
              <a:rPr lang="en-US" altLang="en-US" sz="1800" dirty="0">
                <a:solidFill>
                  <a:schemeClr val="accent3"/>
                </a:solidFill>
                <a:latin typeface="+mn-lt"/>
              </a:rPr>
              <a:t>SWORD</a:t>
            </a:r>
            <a:r>
              <a:rPr lang="en-US" altLang="en-US" sz="1800" dirty="0">
                <a:latin typeface="+mn-lt"/>
              </a:rPr>
              <a:t> –32768	; smallest signed value</a:t>
            </a:r>
          </a:p>
          <a:p>
            <a:pPr eaLnBrk="1" hangingPunct="1">
              <a:lnSpc>
                <a:spcPct val="7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+mn-lt"/>
              </a:rPr>
              <a:t>word3  </a:t>
            </a:r>
            <a:r>
              <a:rPr lang="en-US" altLang="en-US" sz="1800" dirty="0">
                <a:solidFill>
                  <a:schemeClr val="accent3"/>
                </a:solidFill>
                <a:latin typeface="+mn-lt"/>
              </a:rPr>
              <a:t>WORD</a:t>
            </a:r>
            <a:r>
              <a:rPr lang="en-US" altLang="en-US" sz="1800" dirty="0">
                <a:latin typeface="+mn-lt"/>
              </a:rPr>
              <a:t>  ?	; uninitialized, unsigned</a:t>
            </a:r>
          </a:p>
          <a:p>
            <a:pPr eaLnBrk="1" hangingPunct="1">
              <a:lnSpc>
                <a:spcPct val="7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+mn-lt"/>
              </a:rPr>
              <a:t>word4  </a:t>
            </a:r>
            <a:r>
              <a:rPr lang="en-US" altLang="en-US" sz="1800" dirty="0">
                <a:solidFill>
                  <a:schemeClr val="accent3"/>
                </a:solidFill>
                <a:latin typeface="+mn-lt"/>
              </a:rPr>
              <a:t>WORD</a:t>
            </a:r>
            <a:r>
              <a:rPr lang="en-US" altLang="en-US" sz="1800" dirty="0">
                <a:latin typeface="+mn-lt"/>
              </a:rPr>
              <a:t>  "AB"	; double characters</a:t>
            </a:r>
          </a:p>
          <a:p>
            <a:pPr eaLnBrk="1" hangingPunct="1">
              <a:lnSpc>
                <a:spcPct val="7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 err="1">
                <a:latin typeface="+mn-lt"/>
              </a:rPr>
              <a:t>myList</a:t>
            </a:r>
            <a:r>
              <a:rPr lang="en-US" altLang="en-US" sz="1800" dirty="0">
                <a:latin typeface="+mn-lt"/>
              </a:rPr>
              <a:t>  </a:t>
            </a:r>
            <a:r>
              <a:rPr lang="en-US" altLang="en-US" sz="1800" dirty="0">
                <a:solidFill>
                  <a:schemeClr val="accent3"/>
                </a:solidFill>
                <a:latin typeface="+mn-lt"/>
              </a:rPr>
              <a:t>WORD</a:t>
            </a:r>
            <a:r>
              <a:rPr lang="en-US" altLang="en-US" sz="1800" dirty="0">
                <a:latin typeface="+mn-lt"/>
              </a:rPr>
              <a:t>  1,2,3,4,5	; array of words</a:t>
            </a:r>
          </a:p>
          <a:p>
            <a:pPr eaLnBrk="1" hangingPunct="1">
              <a:lnSpc>
                <a:spcPct val="7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+mn-lt"/>
              </a:rPr>
              <a:t>array    </a:t>
            </a:r>
            <a:r>
              <a:rPr lang="en-US" altLang="en-US" sz="1800" dirty="0">
                <a:solidFill>
                  <a:schemeClr val="accent3"/>
                </a:solidFill>
                <a:latin typeface="+mn-lt"/>
              </a:rPr>
              <a:t>WORD</a:t>
            </a:r>
            <a:r>
              <a:rPr lang="en-US" altLang="en-US" sz="1800" dirty="0">
                <a:latin typeface="+mn-lt"/>
              </a:rPr>
              <a:t>  5 DUP(?)	; uninitialized array</a:t>
            </a:r>
          </a:p>
        </p:txBody>
      </p:sp>
    </p:spTree>
    <p:extLst>
      <p:ext uri="{BB962C8B-B14F-4D97-AF65-F5344CB8AC3E}">
        <p14:creationId xmlns:p14="http://schemas.microsoft.com/office/powerpoint/2010/main" val="140041276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9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C0DC8E2F-1440-6A4C-8AD4-AD845C58BF6C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60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9318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3800" dirty="0"/>
              <a:t>Defining Data: </a:t>
            </a:r>
            <a:r>
              <a:rPr lang="en-US" altLang="en-US" sz="3800" b="1" dirty="0">
                <a:solidFill>
                  <a:schemeClr val="accent3"/>
                </a:solidFill>
              </a:rPr>
              <a:t>Defining DWORD and SDWORD Data</a:t>
            </a:r>
          </a:p>
        </p:txBody>
      </p:sp>
      <p:sp>
        <p:nvSpPr>
          <p:cNvPr id="39941" name="Text Box 3"/>
          <p:cNvSpPr txBox="1">
            <a:spLocks noChangeArrowheads="1"/>
          </p:cNvSpPr>
          <p:nvPr/>
        </p:nvSpPr>
        <p:spPr bwMode="auto">
          <a:xfrm>
            <a:off x="3002280" y="2558507"/>
            <a:ext cx="7696200" cy="160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tIns="228600" bIns="228600"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lnSpc>
                <a:spcPct val="7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2000" dirty="0">
                <a:latin typeface="+mn-lt"/>
              </a:rPr>
              <a:t>val1 </a:t>
            </a:r>
            <a:r>
              <a:rPr lang="en-US" altLang="en-US" sz="2000" dirty="0">
                <a:solidFill>
                  <a:schemeClr val="accent3"/>
                </a:solidFill>
                <a:latin typeface="+mn-lt"/>
              </a:rPr>
              <a:t>DWORD</a:t>
            </a:r>
            <a:r>
              <a:rPr lang="en-US" altLang="en-US" sz="2000" dirty="0">
                <a:latin typeface="+mn-lt"/>
              </a:rPr>
              <a:t>  12345678h 		; unsigned</a:t>
            </a:r>
          </a:p>
          <a:p>
            <a:pPr eaLnBrk="1" hangingPunct="1">
              <a:lnSpc>
                <a:spcPct val="7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2000" dirty="0">
                <a:latin typeface="+mn-lt"/>
              </a:rPr>
              <a:t>val2 </a:t>
            </a:r>
            <a:r>
              <a:rPr lang="en-US" altLang="en-US" sz="2000" dirty="0">
                <a:solidFill>
                  <a:schemeClr val="accent3"/>
                </a:solidFill>
                <a:latin typeface="+mn-lt"/>
              </a:rPr>
              <a:t>SDWORD</a:t>
            </a:r>
            <a:r>
              <a:rPr lang="en-US" altLang="en-US" sz="2000" dirty="0">
                <a:latin typeface="+mn-lt"/>
              </a:rPr>
              <a:t> –2147483648 		; signed</a:t>
            </a:r>
          </a:p>
          <a:p>
            <a:pPr eaLnBrk="1" hangingPunct="1">
              <a:lnSpc>
                <a:spcPct val="7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2000" dirty="0">
                <a:latin typeface="+mn-lt"/>
              </a:rPr>
              <a:t>val3 </a:t>
            </a:r>
            <a:r>
              <a:rPr lang="en-US" altLang="en-US" sz="2000" dirty="0">
                <a:solidFill>
                  <a:schemeClr val="accent3"/>
                </a:solidFill>
                <a:latin typeface="+mn-lt"/>
              </a:rPr>
              <a:t>DWORD</a:t>
            </a:r>
            <a:r>
              <a:rPr lang="en-US" altLang="en-US" sz="2000" dirty="0">
                <a:latin typeface="+mn-lt"/>
              </a:rPr>
              <a:t>  20 DUP(?) 		; unsigned array</a:t>
            </a:r>
          </a:p>
          <a:p>
            <a:pPr eaLnBrk="1" hangingPunct="1">
              <a:lnSpc>
                <a:spcPct val="7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2000" dirty="0">
                <a:latin typeface="+mn-lt"/>
              </a:rPr>
              <a:t>val4 </a:t>
            </a:r>
            <a:r>
              <a:rPr lang="en-US" altLang="en-US" sz="2000" dirty="0">
                <a:solidFill>
                  <a:schemeClr val="accent3"/>
                </a:solidFill>
                <a:latin typeface="+mn-lt"/>
              </a:rPr>
              <a:t>SDWORD</a:t>
            </a:r>
            <a:r>
              <a:rPr lang="en-US" altLang="en-US" sz="2000" dirty="0">
                <a:latin typeface="+mn-lt"/>
              </a:rPr>
              <a:t> </a:t>
            </a:r>
            <a:r>
              <a:rPr lang="en-US" altLang="en-US" sz="2000" dirty="0">
                <a:solidFill>
                  <a:srgbClr val="C00000"/>
                </a:solidFill>
                <a:latin typeface="+mn-lt"/>
              </a:rPr>
              <a:t>–3</a:t>
            </a:r>
            <a:r>
              <a:rPr lang="en-US" altLang="en-US" sz="2000" dirty="0">
                <a:latin typeface="+mn-lt"/>
              </a:rPr>
              <a:t>,</a:t>
            </a:r>
            <a:r>
              <a:rPr lang="en-US" altLang="en-US" sz="2000" dirty="0">
                <a:solidFill>
                  <a:srgbClr val="C00000"/>
                </a:solidFill>
                <a:latin typeface="+mn-lt"/>
              </a:rPr>
              <a:t>–2</a:t>
            </a:r>
            <a:r>
              <a:rPr lang="en-US" altLang="en-US" sz="2000" dirty="0">
                <a:latin typeface="+mn-lt"/>
              </a:rPr>
              <a:t>,</a:t>
            </a:r>
            <a:r>
              <a:rPr lang="en-US" altLang="en-US" sz="2000" dirty="0">
                <a:solidFill>
                  <a:srgbClr val="C00000"/>
                </a:solidFill>
                <a:latin typeface="+mn-lt"/>
              </a:rPr>
              <a:t>–1</a:t>
            </a:r>
            <a:r>
              <a:rPr lang="en-US" altLang="en-US" sz="2000" dirty="0">
                <a:latin typeface="+mn-lt"/>
              </a:rPr>
              <a:t>,0,1		; signed array</a:t>
            </a:r>
          </a:p>
        </p:txBody>
      </p:sp>
      <p:sp>
        <p:nvSpPr>
          <p:cNvPr id="39942" name="Text Box 4"/>
          <p:cNvSpPr txBox="1">
            <a:spLocks noChangeArrowheads="1"/>
          </p:cNvSpPr>
          <p:nvPr/>
        </p:nvSpPr>
        <p:spPr bwMode="auto">
          <a:xfrm>
            <a:off x="1249680" y="1796116"/>
            <a:ext cx="769620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tIns="137160" bIns="137160">
            <a:spAutoFit/>
          </a:bodyPr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marL="342900" indent="-342900" eaLnBrk="1" hangingPunct="1">
              <a:spcBef>
                <a:spcPct val="50000"/>
              </a:spcBef>
              <a:buClrTx/>
              <a:buFont typeface="Arial" charset="0"/>
              <a:buChar char="•"/>
            </a:pPr>
            <a:r>
              <a:rPr lang="en-US" altLang="en-US" sz="2000" dirty="0">
                <a:latin typeface="+mn-lt"/>
              </a:rPr>
              <a:t>Storage definitions for </a:t>
            </a:r>
            <a:r>
              <a:rPr lang="en-US" altLang="en-US" sz="2000" dirty="0">
                <a:solidFill>
                  <a:schemeClr val="accent3"/>
                </a:solidFill>
                <a:latin typeface="+mn-lt"/>
              </a:rPr>
              <a:t>signed</a:t>
            </a:r>
            <a:r>
              <a:rPr lang="en-US" altLang="en-US" sz="2000" dirty="0">
                <a:latin typeface="+mn-lt"/>
              </a:rPr>
              <a:t> and </a:t>
            </a:r>
            <a:r>
              <a:rPr lang="en-US" altLang="en-US" sz="2000" dirty="0">
                <a:solidFill>
                  <a:schemeClr val="accent3"/>
                </a:solidFill>
                <a:latin typeface="+mn-lt"/>
              </a:rPr>
              <a:t>unsigned</a:t>
            </a:r>
            <a:r>
              <a:rPr lang="en-US" altLang="en-US" sz="2000" dirty="0">
                <a:latin typeface="+mn-lt"/>
              </a:rPr>
              <a:t> 32-bit integers:</a:t>
            </a:r>
          </a:p>
        </p:txBody>
      </p:sp>
    </p:spTree>
    <p:extLst>
      <p:ext uri="{BB962C8B-B14F-4D97-AF65-F5344CB8AC3E}">
        <p14:creationId xmlns:p14="http://schemas.microsoft.com/office/powerpoint/2010/main" val="15642787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0837F1-B299-D245-89A4-7E51635B6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DF2440-54ED-334A-AADA-195C613540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068D50-C400-0E4E-92B4-B2F0C35D45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97485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3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71F75254-E69B-CF46-94D2-982280B1D864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61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1469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4000" dirty="0"/>
              <a:t>Defining Data: </a:t>
            </a:r>
            <a:r>
              <a:rPr lang="en-US" altLang="en-US" sz="4000" b="1" dirty="0">
                <a:solidFill>
                  <a:schemeClr val="accent3"/>
                </a:solidFill>
              </a:rPr>
              <a:t>Defining QWORD, Real Data, TBYTE</a:t>
            </a:r>
          </a:p>
        </p:txBody>
      </p:sp>
      <p:sp>
        <p:nvSpPr>
          <p:cNvPr id="40965" name="Text Box 3"/>
          <p:cNvSpPr txBox="1">
            <a:spLocks noChangeArrowheads="1"/>
          </p:cNvSpPr>
          <p:nvPr/>
        </p:nvSpPr>
        <p:spPr bwMode="auto">
          <a:xfrm>
            <a:off x="3268980" y="2403289"/>
            <a:ext cx="8259874" cy="33756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tIns="228600" bIns="228600"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1773238" algn="l"/>
                <a:tab pos="3657600" algn="l"/>
                <a:tab pos="4114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1773238" algn="l"/>
                <a:tab pos="3657600" algn="l"/>
                <a:tab pos="4114800" algn="l"/>
              </a:tabLst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1773238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tabLst>
                <a:tab pos="457200" algn="l"/>
                <a:tab pos="1773238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tabLst>
                <a:tab pos="457200" algn="l"/>
                <a:tab pos="1773238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1773238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1773238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1773238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1773238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50000"/>
              </a:spcBef>
              <a:buClrTx/>
              <a:buNone/>
            </a:pPr>
            <a:r>
              <a:rPr lang="en-US" altLang="en-US" sz="2000" dirty="0">
                <a:latin typeface="+mn-lt"/>
              </a:rPr>
              <a:t>quad1 </a:t>
            </a:r>
            <a:r>
              <a:rPr lang="en-US" altLang="en-US" sz="2000" dirty="0">
                <a:solidFill>
                  <a:schemeClr val="accent3"/>
                </a:solidFill>
                <a:latin typeface="+mn-lt"/>
              </a:rPr>
              <a:t>QWORD</a:t>
            </a:r>
            <a:r>
              <a:rPr lang="en-US" altLang="en-US" sz="2000" dirty="0">
                <a:latin typeface="+mn-lt"/>
              </a:rPr>
              <a:t>  1234567812345678h   </a:t>
            </a:r>
            <a:r>
              <a:rPr lang="en-US" altLang="en-US" sz="2000" dirty="0">
                <a:latin typeface="+mn-lt"/>
                <a:sym typeface="Wingdings"/>
              </a:rPr>
              <a:t></a:t>
            </a:r>
            <a:r>
              <a:rPr lang="en-US" altLang="en-US" sz="2000" dirty="0">
                <a:latin typeface="+mn-lt"/>
              </a:rPr>
              <a:t>  (</a:t>
            </a:r>
            <a:r>
              <a:rPr lang="en-US" altLang="en-US" sz="2000" dirty="0"/>
              <a:t>12 34 56 78 12 34 56 78 h</a:t>
            </a:r>
            <a:r>
              <a:rPr lang="en-US" altLang="en-US" sz="2000" dirty="0">
                <a:latin typeface="+mn-lt"/>
              </a:rPr>
              <a:t>)</a:t>
            </a:r>
          </a:p>
          <a:p>
            <a:pPr eaLnBrk="1" hangingPunct="1">
              <a:lnSpc>
                <a:spcPct val="12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2000" dirty="0">
                <a:latin typeface="+mn-lt"/>
              </a:rPr>
              <a:t>rVal1 </a:t>
            </a:r>
            <a:r>
              <a:rPr lang="en-US" altLang="en-US" sz="2000" dirty="0">
                <a:solidFill>
                  <a:schemeClr val="accent3"/>
                </a:solidFill>
                <a:latin typeface="+mn-lt"/>
              </a:rPr>
              <a:t>REAL4</a:t>
            </a:r>
            <a:r>
              <a:rPr lang="en-US" altLang="en-US" sz="2000" dirty="0">
                <a:latin typeface="+mn-lt"/>
              </a:rPr>
              <a:t>  -2.1</a:t>
            </a:r>
          </a:p>
          <a:p>
            <a:pPr eaLnBrk="1" hangingPunct="1">
              <a:lnSpc>
                <a:spcPct val="12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2000" dirty="0">
                <a:latin typeface="+mn-lt"/>
              </a:rPr>
              <a:t>rVal2 </a:t>
            </a:r>
            <a:r>
              <a:rPr lang="en-US" altLang="en-US" sz="2000" dirty="0">
                <a:solidFill>
                  <a:schemeClr val="accent3"/>
                </a:solidFill>
                <a:latin typeface="+mn-lt"/>
              </a:rPr>
              <a:t>REAL8</a:t>
            </a:r>
            <a:r>
              <a:rPr lang="en-US" altLang="en-US" sz="2000" dirty="0">
                <a:latin typeface="+mn-lt"/>
              </a:rPr>
              <a:t>  3.2E-260</a:t>
            </a:r>
          </a:p>
          <a:p>
            <a:pPr eaLnBrk="1" hangingPunct="1">
              <a:lnSpc>
                <a:spcPct val="12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2000" dirty="0">
                <a:latin typeface="+mn-lt"/>
              </a:rPr>
              <a:t>rVal3 </a:t>
            </a:r>
            <a:r>
              <a:rPr lang="en-US" altLang="en-US" sz="2000" dirty="0">
                <a:solidFill>
                  <a:schemeClr val="accent3"/>
                </a:solidFill>
                <a:latin typeface="+mn-lt"/>
              </a:rPr>
              <a:t>REAL10</a:t>
            </a:r>
            <a:r>
              <a:rPr lang="en-US" altLang="en-US" sz="2000" dirty="0">
                <a:latin typeface="+mn-lt"/>
              </a:rPr>
              <a:t>  4.6E+4096</a:t>
            </a:r>
          </a:p>
          <a:p>
            <a:pPr eaLnBrk="1" hangingPunct="1">
              <a:lnSpc>
                <a:spcPct val="12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2000" dirty="0" err="1">
                <a:latin typeface="+mn-lt"/>
              </a:rPr>
              <a:t>ShortArray</a:t>
            </a:r>
            <a:r>
              <a:rPr lang="en-US" altLang="en-US" sz="2000" dirty="0">
                <a:latin typeface="+mn-lt"/>
              </a:rPr>
              <a:t> </a:t>
            </a:r>
            <a:r>
              <a:rPr lang="en-US" altLang="en-US" sz="2000" dirty="0">
                <a:solidFill>
                  <a:schemeClr val="accent3"/>
                </a:solidFill>
                <a:latin typeface="+mn-lt"/>
              </a:rPr>
              <a:t>REAL4</a:t>
            </a:r>
            <a:r>
              <a:rPr lang="en-US" altLang="en-US" sz="2000" dirty="0">
                <a:latin typeface="+mn-lt"/>
              </a:rPr>
              <a:t>  20 DUP(0.0)</a:t>
            </a:r>
          </a:p>
        </p:txBody>
      </p:sp>
      <p:sp>
        <p:nvSpPr>
          <p:cNvPr id="40966" name="Text Box 4"/>
          <p:cNvSpPr txBox="1">
            <a:spLocks noChangeArrowheads="1"/>
          </p:cNvSpPr>
          <p:nvPr/>
        </p:nvSpPr>
        <p:spPr bwMode="auto">
          <a:xfrm>
            <a:off x="1249680" y="1867877"/>
            <a:ext cx="769620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tIns="137160" bIns="137160">
            <a:spAutoFit/>
          </a:bodyPr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marL="342900" indent="-342900" eaLnBrk="1" hangingPunct="1">
              <a:spcBef>
                <a:spcPct val="50000"/>
              </a:spcBef>
              <a:buClrTx/>
              <a:buFont typeface="Arial" charset="0"/>
              <a:buChar char="•"/>
            </a:pPr>
            <a:r>
              <a:rPr lang="en-US" altLang="en-US" sz="2000" dirty="0">
                <a:latin typeface="+mn-lt"/>
              </a:rPr>
              <a:t>Storage definitions for </a:t>
            </a:r>
            <a:r>
              <a:rPr lang="en-US" altLang="en-US" sz="2000" dirty="0" err="1">
                <a:solidFill>
                  <a:schemeClr val="accent3"/>
                </a:solidFill>
                <a:latin typeface="+mn-lt"/>
              </a:rPr>
              <a:t>quadwords</a:t>
            </a:r>
            <a:r>
              <a:rPr lang="en-US" altLang="en-US" sz="2000" dirty="0">
                <a:latin typeface="+mn-lt"/>
              </a:rPr>
              <a:t>, </a:t>
            </a:r>
            <a:r>
              <a:rPr lang="en-US" altLang="en-US" sz="2000" dirty="0" err="1">
                <a:solidFill>
                  <a:schemeClr val="accent3"/>
                </a:solidFill>
                <a:latin typeface="+mn-lt"/>
              </a:rPr>
              <a:t>tenbyte</a:t>
            </a:r>
            <a:r>
              <a:rPr lang="en-US" altLang="en-US" sz="2000" dirty="0">
                <a:solidFill>
                  <a:schemeClr val="accent3"/>
                </a:solidFill>
                <a:latin typeface="+mn-lt"/>
              </a:rPr>
              <a:t> </a:t>
            </a:r>
            <a:r>
              <a:rPr lang="en-US" altLang="en-US" sz="2000" dirty="0">
                <a:latin typeface="+mn-lt"/>
              </a:rPr>
              <a:t>values, and </a:t>
            </a:r>
            <a:r>
              <a:rPr lang="en-US" altLang="en-US" sz="2000" dirty="0">
                <a:solidFill>
                  <a:schemeClr val="accent3"/>
                </a:solidFill>
                <a:latin typeface="+mn-lt"/>
              </a:rPr>
              <a:t>real</a:t>
            </a:r>
            <a:r>
              <a:rPr lang="en-US" altLang="en-US" sz="2000" dirty="0">
                <a:latin typeface="+mn-lt"/>
              </a:rPr>
              <a:t> numbers: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6847347" y="2925844"/>
            <a:ext cx="25908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6573027" y="2925844"/>
            <a:ext cx="25908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257536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A15296A-2139-F74D-AC97-F18D869844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5264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0E4CD183-86F3-D740-ABE3-1C88CB9BA7E1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8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96690" y="1863202"/>
            <a:ext cx="478438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b="1" dirty="0">
                <a:solidFill>
                  <a:schemeClr val="accent3"/>
                </a:solidFill>
              </a:rPr>
              <a:t>Declarations</a:t>
            </a:r>
          </a:p>
          <a:p>
            <a:pPr marL="742950" lvl="1" indent="-285750">
              <a:buFont typeface="Courier New" charset="0"/>
              <a:buChar char="o"/>
            </a:pPr>
            <a:r>
              <a:rPr lang="en-US" dirty="0"/>
              <a:t>Identify Code and Data areas (</a:t>
            </a:r>
            <a:r>
              <a:rPr lang="en-US" dirty="0">
                <a:solidFill>
                  <a:schemeClr val="accent3"/>
                </a:solidFill>
              </a:rPr>
              <a:t>directives</a:t>
            </a:r>
            <a:r>
              <a:rPr lang="en-US" dirty="0"/>
              <a:t>)</a:t>
            </a:r>
          </a:p>
          <a:p>
            <a:pPr lvl="2"/>
            <a:r>
              <a:rPr lang="en-US" b="1" dirty="0">
                <a:solidFill>
                  <a:schemeClr val="accent3"/>
                </a:solidFill>
              </a:rPr>
              <a:t>.data</a:t>
            </a:r>
          </a:p>
          <a:p>
            <a:pPr lvl="2"/>
            <a:r>
              <a:rPr lang="en-US" b="1" dirty="0">
                <a:solidFill>
                  <a:schemeClr val="accent3"/>
                </a:solidFill>
              </a:rPr>
              <a:t>.code</a:t>
            </a:r>
          </a:p>
          <a:p>
            <a:pPr marL="742950" lvl="1" indent="-285750">
              <a:buFont typeface="Courier New" charset="0"/>
              <a:buChar char="o"/>
            </a:pPr>
            <a:r>
              <a:rPr lang="en-US" dirty="0"/>
              <a:t>Segments (how about </a:t>
            </a:r>
            <a:r>
              <a:rPr lang="en-US" dirty="0">
                <a:solidFill>
                  <a:schemeClr val="accent3"/>
                </a:solidFill>
              </a:rPr>
              <a:t>.stack</a:t>
            </a:r>
            <a:r>
              <a:rPr lang="en-US" dirty="0"/>
              <a:t>)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dirty="0"/>
              <a:t>Variable declaration (sum)</a:t>
            </a:r>
          </a:p>
          <a:p>
            <a:pPr marL="742950" lvl="1" indent="-285750">
              <a:lnSpc>
                <a:spcPct val="120000"/>
              </a:lnSpc>
              <a:buFont typeface="Arial" charset="0"/>
              <a:buChar char="•"/>
            </a:pPr>
            <a:r>
              <a:rPr lang="en-US" dirty="0">
                <a:solidFill>
                  <a:schemeClr val="accent3"/>
                </a:solidFill>
              </a:rPr>
              <a:t>DWORD </a:t>
            </a:r>
            <a:r>
              <a:rPr lang="en-US" sz="1600" dirty="0">
                <a:solidFill>
                  <a:srgbClr val="C00000"/>
                </a:solidFill>
              </a:rPr>
              <a:t>(keyword)</a:t>
            </a:r>
            <a:r>
              <a:rPr lang="en-US" dirty="0"/>
              <a:t>: size of </a:t>
            </a:r>
            <a:r>
              <a:rPr lang="en-US" dirty="0">
                <a:solidFill>
                  <a:schemeClr val="accent3"/>
                </a:solidFill>
              </a:rPr>
              <a:t>32 bits</a:t>
            </a:r>
          </a:p>
          <a:p>
            <a:pPr marL="742950" lvl="1" indent="-285750">
              <a:lnSpc>
                <a:spcPct val="120000"/>
              </a:lnSpc>
              <a:buFont typeface="Arial" charset="0"/>
              <a:buChar char="•"/>
            </a:pPr>
            <a:r>
              <a:rPr lang="en-US" dirty="0"/>
              <a:t>No checking in what gets into inside the variable (not like C/Java)</a:t>
            </a:r>
          </a:p>
          <a:p>
            <a:pPr marL="742950" lvl="1" indent="-285750">
              <a:lnSpc>
                <a:spcPct val="120000"/>
              </a:lnSpc>
              <a:buFont typeface="Arial" charset="0"/>
              <a:buChar char="•"/>
            </a:pPr>
            <a:r>
              <a:rPr lang="en-US" dirty="0"/>
              <a:t>Must </a:t>
            </a:r>
            <a:r>
              <a:rPr lang="en-US" b="1" u="sng" dirty="0"/>
              <a:t>defined</a:t>
            </a:r>
            <a:r>
              <a:rPr lang="en-US" dirty="0"/>
              <a:t> and </a:t>
            </a:r>
            <a:r>
              <a:rPr lang="en-US" b="1" u="sng" dirty="0"/>
              <a:t>initialized</a:t>
            </a:r>
            <a:r>
              <a:rPr lang="en-US" dirty="0"/>
              <a:t> to </a:t>
            </a:r>
            <a:r>
              <a:rPr lang="en-US" b="1" dirty="0">
                <a:solidFill>
                  <a:schemeClr val="accent3"/>
                </a:solidFill>
              </a:rPr>
              <a:t>zero</a:t>
            </a:r>
          </a:p>
          <a:p>
            <a:pPr marL="742950" lvl="1" indent="-285750">
              <a:lnSpc>
                <a:spcPct val="120000"/>
              </a:lnSpc>
              <a:buFont typeface="Arial" charset="0"/>
              <a:buChar char="•"/>
            </a:pPr>
            <a:endParaRPr lang="en-US" dirty="0"/>
          </a:p>
        </p:txBody>
      </p:sp>
      <p:sp>
        <p:nvSpPr>
          <p:cNvPr id="23" name="Rectangle 2"/>
          <p:cNvSpPr>
            <a:spLocks noGrp="1" noChangeArrowheads="1"/>
          </p:cNvSpPr>
          <p:nvPr>
            <p:ph type="title"/>
          </p:nvPr>
        </p:nvSpPr>
        <p:spPr>
          <a:xfrm>
            <a:off x="1158327" y="358001"/>
            <a:ext cx="10058400" cy="1450757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4000" dirty="0"/>
              <a:t>Basic Language Elements: </a:t>
            </a:r>
            <a:r>
              <a:rPr lang="en-US" altLang="en-US" sz="4000" b="1" dirty="0">
                <a:solidFill>
                  <a:schemeClr val="accent3"/>
                </a:solidFill>
              </a:rPr>
              <a:t>Adding a Variable</a:t>
            </a:r>
          </a:p>
        </p:txBody>
      </p:sp>
      <p:sp>
        <p:nvSpPr>
          <p:cNvPr id="4" name="Rectangle 3"/>
          <p:cNvSpPr/>
          <p:nvPr/>
        </p:nvSpPr>
        <p:spPr>
          <a:xfrm>
            <a:off x="1196690" y="5426456"/>
            <a:ext cx="3431955" cy="38779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buFont typeface="Arial" charset="0"/>
              <a:buChar char="•"/>
            </a:pPr>
            <a:r>
              <a:rPr lang="en-US" sz="1600" dirty="0">
                <a:solidFill>
                  <a:schemeClr val="accent3"/>
                </a:solidFill>
              </a:rPr>
              <a:t>Syntax rules </a:t>
            </a:r>
            <a:r>
              <a:rPr lang="en-US" sz="1600" dirty="0"/>
              <a:t>imposed by MS-</a:t>
            </a:r>
            <a:r>
              <a:rPr lang="en-US" sz="1600" b="1" dirty="0">
                <a:solidFill>
                  <a:srgbClr val="C00000"/>
                </a:solidFill>
              </a:rPr>
              <a:t>MASM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10927" y="1988899"/>
            <a:ext cx="5926377" cy="2740444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6125566" y="2355690"/>
            <a:ext cx="6051195" cy="3862894"/>
            <a:chOff x="6125566" y="2355690"/>
            <a:chExt cx="6051195" cy="3862894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40880" y="4530192"/>
              <a:ext cx="5135881" cy="1688392"/>
            </a:xfrm>
            <a:prstGeom prst="rect">
              <a:avLst/>
            </a:prstGeom>
          </p:spPr>
        </p:pic>
        <p:grpSp>
          <p:nvGrpSpPr>
            <p:cNvPr id="8" name="Group 7"/>
            <p:cNvGrpSpPr/>
            <p:nvPr/>
          </p:nvGrpSpPr>
          <p:grpSpPr>
            <a:xfrm>
              <a:off x="6125566" y="2355690"/>
              <a:ext cx="1250594" cy="2975356"/>
              <a:chOff x="-443509" y="3136851"/>
              <a:chExt cx="938994" cy="2988937"/>
            </a:xfrm>
          </p:grpSpPr>
          <p:cxnSp>
            <p:nvCxnSpPr>
              <p:cNvPr id="22" name="Elbow Connector 21"/>
              <p:cNvCxnSpPr/>
              <p:nvPr/>
            </p:nvCxnSpPr>
            <p:spPr>
              <a:xfrm rot="16200000" flipH="1">
                <a:off x="-1466080" y="4164224"/>
                <a:ext cx="2988937" cy="934192"/>
              </a:xfrm>
              <a:prstGeom prst="bentConnector3">
                <a:avLst>
                  <a:gd name="adj1" fmla="val 99968"/>
                </a:avLst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Arrow Connector 26"/>
              <p:cNvCxnSpPr/>
              <p:nvPr/>
            </p:nvCxnSpPr>
            <p:spPr>
              <a:xfrm>
                <a:off x="-443509" y="3146816"/>
                <a:ext cx="361160" cy="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544081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B5C2C8F4-41F6-5948-9F02-2500DD623234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9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3005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sz="4000" dirty="0"/>
              <a:t>Basic Elements of Assembly Language</a:t>
            </a:r>
          </a:p>
        </p:txBody>
      </p:sp>
      <p:sp>
        <p:nvSpPr>
          <p:cNvPr id="512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52927" y="1865026"/>
            <a:ext cx="6248400" cy="4191000"/>
          </a:xfrm>
        </p:spPr>
        <p:txBody>
          <a:bodyPr>
            <a:normAutofit lnSpcReduction="10000"/>
          </a:bodyPr>
          <a:lstStyle/>
          <a:p>
            <a:pPr eaLnBrk="1" hangingPunct="1">
              <a:buFont typeface="Arial" charset="0"/>
              <a:buChar char="•"/>
            </a:pPr>
            <a:r>
              <a:rPr lang="en-US" altLang="en-US" b="1" dirty="0">
                <a:solidFill>
                  <a:schemeClr val="accent3"/>
                </a:solidFill>
              </a:rPr>
              <a:t> Integer constants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en-US" dirty="0"/>
              <a:t> Integer expressions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en-US" dirty="0"/>
              <a:t> Character and string constants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en-US" dirty="0"/>
              <a:t> Reserved words and identifiers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en-US" dirty="0"/>
              <a:t> Directives 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en-US" dirty="0"/>
              <a:t> instructions</a:t>
            </a:r>
          </a:p>
          <a:p>
            <a:pPr lvl="1">
              <a:buFont typeface="Courier New" charset="0"/>
              <a:buChar char="o"/>
            </a:pPr>
            <a:r>
              <a:rPr lang="en-US" altLang="en-US" dirty="0"/>
              <a:t>Labels</a:t>
            </a:r>
          </a:p>
          <a:p>
            <a:pPr lvl="1">
              <a:buFont typeface="Courier New" charset="0"/>
              <a:buChar char="o"/>
            </a:pPr>
            <a:r>
              <a:rPr lang="en-US" altLang="en-US" dirty="0"/>
              <a:t>Mnemonics </a:t>
            </a:r>
          </a:p>
          <a:p>
            <a:pPr lvl="1">
              <a:buFont typeface="Courier New" charset="0"/>
              <a:buChar char="o"/>
            </a:pPr>
            <a:r>
              <a:rPr lang="en-US" altLang="en-US" dirty="0"/>
              <a:t>Operands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en-US" dirty="0"/>
              <a:t> Comments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en-US" dirty="0"/>
              <a:t> Examples</a:t>
            </a:r>
          </a:p>
        </p:txBody>
      </p:sp>
    </p:spTree>
    <p:extLst>
      <p:ext uri="{BB962C8B-B14F-4D97-AF65-F5344CB8AC3E}">
        <p14:creationId xmlns:p14="http://schemas.microsoft.com/office/powerpoint/2010/main" val="1274157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C2AC14FF-E313-034E-AD4C-CBB1150BC76A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10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7680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3200" dirty="0"/>
              <a:t>Basic Elements of Assembly Language:</a:t>
            </a:r>
            <a:r>
              <a:rPr lang="en-US" altLang="en-US" sz="4000" dirty="0"/>
              <a:t> </a:t>
            </a:r>
            <a:r>
              <a:rPr lang="en-US" altLang="en-US" sz="4000" b="1" dirty="0">
                <a:solidFill>
                  <a:schemeClr val="accent3"/>
                </a:solidFill>
              </a:rPr>
              <a:t>Integer Constants</a:t>
            </a:r>
          </a:p>
        </p:txBody>
      </p:sp>
      <p:sp>
        <p:nvSpPr>
          <p:cNvPr id="614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21206" y="1850672"/>
            <a:ext cx="6858000" cy="4495800"/>
          </a:xfrm>
        </p:spPr>
        <p:txBody>
          <a:bodyPr/>
          <a:lstStyle/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en-US" dirty="0"/>
              <a:t> Optional </a:t>
            </a:r>
            <a:r>
              <a:rPr lang="en-US" altLang="en-US" b="1" dirty="0"/>
              <a:t>leading</a:t>
            </a:r>
            <a:r>
              <a:rPr lang="en-US" altLang="en-US" dirty="0"/>
              <a:t> </a:t>
            </a:r>
            <a:r>
              <a:rPr lang="en-US" altLang="en-US" b="1" dirty="0">
                <a:solidFill>
                  <a:schemeClr val="accent3"/>
                </a:solidFill>
              </a:rPr>
              <a:t>+</a:t>
            </a:r>
            <a:r>
              <a:rPr lang="en-US" altLang="en-US" dirty="0">
                <a:solidFill>
                  <a:schemeClr val="accent3"/>
                </a:solidFill>
              </a:rPr>
              <a:t> </a:t>
            </a:r>
            <a:r>
              <a:rPr lang="en-US" altLang="en-US" dirty="0"/>
              <a:t>or </a:t>
            </a:r>
            <a:r>
              <a:rPr lang="en-US" altLang="en-US" b="1" dirty="0">
                <a:solidFill>
                  <a:schemeClr val="accent3"/>
                </a:solidFill>
              </a:rPr>
              <a:t>–</a:t>
            </a:r>
            <a:r>
              <a:rPr lang="en-US" altLang="en-US" dirty="0">
                <a:solidFill>
                  <a:schemeClr val="accent3"/>
                </a:solidFill>
              </a:rPr>
              <a:t> </a:t>
            </a:r>
            <a:r>
              <a:rPr lang="en-US" altLang="en-US" dirty="0"/>
              <a:t>sign</a:t>
            </a: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en-US" dirty="0"/>
              <a:t> binary, decimal, hexadecimal, or octal digits</a:t>
            </a: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en-US" dirty="0"/>
              <a:t> Common radix characters: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en-US" dirty="0"/>
              <a:t>h – hexadecimal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en-US" dirty="0"/>
              <a:t>d – decimal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en-US" dirty="0"/>
              <a:t>b – binary</a:t>
            </a:r>
          </a:p>
          <a:p>
            <a:pPr lvl="1">
              <a:lnSpc>
                <a:spcPct val="150000"/>
              </a:lnSpc>
            </a:pPr>
            <a:r>
              <a:rPr lang="en-US" altLang="en-US" dirty="0"/>
              <a:t>o/q – octal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en-US" dirty="0"/>
              <a:t>r – encoded real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8507" y="3795899"/>
            <a:ext cx="5688792" cy="191492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738724" y="3288760"/>
            <a:ext cx="244048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buFont typeface="Wingdings" panose="05000000000000000000" pitchFamily="2" charset="2"/>
              <a:buChar char="Ø"/>
            </a:pPr>
            <a:r>
              <a:rPr lang="en-US" altLang="en-US" b="1" dirty="0">
                <a:solidFill>
                  <a:schemeClr val="accent3"/>
                </a:solidFill>
              </a:rPr>
              <a:t> Examples</a:t>
            </a:r>
            <a:r>
              <a:rPr lang="en-US" altLang="en-US" dirty="0"/>
              <a:t>:</a:t>
            </a:r>
            <a:endParaRPr lang="en-US" altLang="en-US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9194516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60109</TotalTime>
  <Words>3120</Words>
  <Application>Microsoft Macintosh PowerPoint</Application>
  <PresentationFormat>Widescreen</PresentationFormat>
  <Paragraphs>579</Paragraphs>
  <Slides>61</Slides>
  <Notes>23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71" baseType="lpstr">
      <vt:lpstr>Arial</vt:lpstr>
      <vt:lpstr>Calibri</vt:lpstr>
      <vt:lpstr>Calibri Light</vt:lpstr>
      <vt:lpstr>Courier New</vt:lpstr>
      <vt:lpstr>Helvetica</vt:lpstr>
      <vt:lpstr>Times</vt:lpstr>
      <vt:lpstr>Times New Roman</vt:lpstr>
      <vt:lpstr>Wingdings</vt:lpstr>
      <vt:lpstr>Retrospect</vt:lpstr>
      <vt:lpstr>VISIO</vt:lpstr>
      <vt:lpstr>CSC 3210 Computer Organization and Programming</vt:lpstr>
      <vt:lpstr>Outline</vt:lpstr>
      <vt:lpstr>Basic Language Elements</vt:lpstr>
      <vt:lpstr>Basic Language Elements</vt:lpstr>
      <vt:lpstr>PowerPoint Presentation</vt:lpstr>
      <vt:lpstr>PowerPoint Presentation</vt:lpstr>
      <vt:lpstr>Basic Language Elements: Adding a Variable</vt:lpstr>
      <vt:lpstr>Basic Elements of Assembly Language</vt:lpstr>
      <vt:lpstr>Basic Elements of Assembly Language: Integer Constants</vt:lpstr>
      <vt:lpstr>Basic Elements of Assembly Language: Integer Expressions</vt:lpstr>
      <vt:lpstr>Basic Elements of Assembly Language: Integer Expressions</vt:lpstr>
      <vt:lpstr>Basic Elements of Assembly Language: Character and String Constants</vt:lpstr>
      <vt:lpstr>Basic Elements of Assembly Language: Real Numbers</vt:lpstr>
      <vt:lpstr>Basic Elements of Assembly Language: Reserved Words</vt:lpstr>
      <vt:lpstr>Basic Elements of Assembly Language: Identifiers</vt:lpstr>
      <vt:lpstr>Basic Elements of Assembly Language: Directives</vt:lpstr>
      <vt:lpstr>Basic Elements of Assembly Language: Directives</vt:lpstr>
      <vt:lpstr>Basic Elements of Assembly Language: Directives</vt:lpstr>
      <vt:lpstr>Basic Elements of Assembly Language: Directives</vt:lpstr>
      <vt:lpstr>Basic Elements of Assembly Language: Instructions</vt:lpstr>
      <vt:lpstr>Instructions: Labels</vt:lpstr>
      <vt:lpstr>Instructions: Labels</vt:lpstr>
      <vt:lpstr>Instructions: Mnemonics</vt:lpstr>
      <vt:lpstr>Instructions: Operands</vt:lpstr>
      <vt:lpstr>Instructions: Operands</vt:lpstr>
      <vt:lpstr>Operands: Instruction Format</vt:lpstr>
      <vt:lpstr>Comments</vt:lpstr>
      <vt:lpstr>Comments: Examples</vt:lpstr>
      <vt:lpstr>Outline</vt:lpstr>
      <vt:lpstr>Example: Running the AddTwo Program</vt:lpstr>
      <vt:lpstr>Program Template</vt:lpstr>
      <vt:lpstr>Example: Adding and Subtracting Integers</vt:lpstr>
      <vt:lpstr>Example: Adding and Subtracting Integers</vt:lpstr>
      <vt:lpstr>Example: Adding and Subtracting Integers</vt:lpstr>
      <vt:lpstr>Example: Debugging the AddTwo Program</vt:lpstr>
      <vt:lpstr>Example: Running and Debugging the AddTwo Program</vt:lpstr>
      <vt:lpstr>Example: Running and Debugging the AddTwo Program</vt:lpstr>
      <vt:lpstr>Example: Running and Debugging the AddTwo Program</vt:lpstr>
      <vt:lpstr>Suggested Coding Standards</vt:lpstr>
      <vt:lpstr>Suggested Coding Standards</vt:lpstr>
      <vt:lpstr>Outline</vt:lpstr>
      <vt:lpstr>Assembling, Linking, and Running Programs</vt:lpstr>
      <vt:lpstr>Assemble - Link - Execute Cycle</vt:lpstr>
      <vt:lpstr>PowerPoint Presentation</vt:lpstr>
      <vt:lpstr>Listing File</vt:lpstr>
      <vt:lpstr>Listing File</vt:lpstr>
      <vt:lpstr>Listing File</vt:lpstr>
      <vt:lpstr>Map File</vt:lpstr>
      <vt:lpstr>Outline</vt:lpstr>
      <vt:lpstr>Defining Data: Outline</vt:lpstr>
      <vt:lpstr>Defining Data: Intrinsic Data Types</vt:lpstr>
      <vt:lpstr>Defining Data: Data Definition Statement</vt:lpstr>
      <vt:lpstr>Defining Data: Adding a Variable to the AddTwo Program</vt:lpstr>
      <vt:lpstr>Defining Data: Defining BYTE and SBYTE Data</vt:lpstr>
      <vt:lpstr>Defining Data: Defining Byte Arrays</vt:lpstr>
      <vt:lpstr>Defining Data: Defining Strings</vt:lpstr>
      <vt:lpstr>Defining Data: Using the DUP Operator</vt:lpstr>
      <vt:lpstr>Defining Data: Defining WORD and SWORD Data</vt:lpstr>
      <vt:lpstr>Defining Data: Defining DWORD and SDWORD Data</vt:lpstr>
      <vt:lpstr>Defining Data: Defining QWORD, Real Data, TBYTE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CSC 3210 Computer Organization and Programming</dc:title>
  <dc:creator>Mussa,Awad</dc:creator>
  <cp:lastModifiedBy>Microsoft Office User</cp:lastModifiedBy>
  <cp:revision>1567</cp:revision>
  <cp:lastPrinted>2017-09-17T16:53:06Z</cp:lastPrinted>
  <dcterms:created xsi:type="dcterms:W3CDTF">2016-08-11T20:34:21Z</dcterms:created>
  <dcterms:modified xsi:type="dcterms:W3CDTF">2022-02-08T15:43:41Z</dcterms:modified>
</cp:coreProperties>
</file>